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9" r:id="rId3"/>
    <p:sldId id="270" r:id="rId4"/>
    <p:sldId id="276" r:id="rId5"/>
    <p:sldId id="280" r:id="rId6"/>
    <p:sldId id="277" r:id="rId7"/>
    <p:sldId id="281" r:id="rId8"/>
    <p:sldId id="283" r:id="rId9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9A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C8F0FE9-23E2-434A-89A7-05FF1056991F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6FB456F-93BE-424F-97EF-AB00C4BA84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6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0AFFAE-FE8D-47B2-B753-0124C8C5A2BE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639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A10CC-D965-409A-92CA-3CAC8560F276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1D834-6D33-46F4-B2E7-FBF5F66E90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906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30F0B-F120-4955-B084-D37E98452CC2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11696-439C-482B-8BB0-5EC579BF63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9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FF060-13D4-41FF-A2F6-3FB64EB17887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FC4DB-29AA-4622-87C4-A39ACD5B70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837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48310-8F39-4675-9BBE-217C167A19AB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15849-5A4B-48BA-A12C-188BBFA07E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79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F94CB-5698-40CA-A8F8-D4EDFF2B074B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EC707-217C-492C-89E9-A9899FA8A0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815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73226-1648-4264-840D-1BA79F91B115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E6E6-1739-4936-BE2B-F95E32DB33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562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974C2-3F4C-474B-9FD9-C3F8322264A7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EF0F1-CB6C-46C7-BA85-58CE3117DE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7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ACFF-BC8B-401D-9C20-42F567D16269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4EBD5-AA68-4BD9-BC94-7F4D106F8B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295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93D85-1368-41AC-9A71-B050690484F4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8991C-9997-4C32-8E07-539D634786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59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44B63-4CF1-435B-A96E-463E75870546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BC172-FA53-4006-9BB9-418C41625C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129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FBB8A-A791-4085-93DA-FF7D8D530213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42B76-5C6B-4A77-9579-D3DDB817D76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367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31CE78-070B-4743-9680-71C9AFD57BBB}" type="datetimeFigureOut">
              <a:rPr lang="ru-RU"/>
              <a:pPr>
                <a:defRPr/>
              </a:pPr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0D7ADD9-0276-4793-97D0-C4419362369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3"/>
          <p:cNvSpPr>
            <a:spLocks noChangeArrowheads="1"/>
          </p:cNvSpPr>
          <p:nvPr/>
        </p:nvSpPr>
        <p:spPr bwMode="auto">
          <a:xfrm>
            <a:off x="681038" y="1260475"/>
            <a:ext cx="1072832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800" b="1" dirty="0">
                <a:solidFill>
                  <a:srgbClr val="19ABD9"/>
                </a:solidFill>
                <a:latin typeface="Calibri" panose="020F0502020204030204" pitchFamily="34" charset="0"/>
              </a:rPr>
              <a:t>Теоретические знания </a:t>
            </a:r>
            <a:br>
              <a:rPr lang="ru-RU" altLang="ru-RU" sz="4800" b="1" dirty="0">
                <a:solidFill>
                  <a:srgbClr val="19ABD9"/>
                </a:solidFill>
                <a:latin typeface="Calibri" panose="020F0502020204030204" pitchFamily="34" charset="0"/>
              </a:rPr>
            </a:br>
            <a:r>
              <a:rPr lang="ru-RU" altLang="ru-RU" sz="4800" b="1" dirty="0">
                <a:solidFill>
                  <a:srgbClr val="19ABD9"/>
                </a:solidFill>
                <a:latin typeface="Calibri" panose="020F0502020204030204" pitchFamily="34" charset="0"/>
              </a:rPr>
              <a:t>и практические навыки </a:t>
            </a:r>
          </a:p>
          <a:p>
            <a:pPr algn="ctr" eaLnBrk="1" hangingPunct="1"/>
            <a:r>
              <a:rPr lang="ru-RU" altLang="ru-RU" sz="4800" b="1" dirty="0" smtClean="0">
                <a:solidFill>
                  <a:srgbClr val="19ABD9"/>
                </a:solidFill>
                <a:latin typeface="Calibri" panose="020F0502020204030204" pitchFamily="34" charset="0"/>
              </a:rPr>
              <a:t>по русскому языку: задачи подготовки педагогических </a:t>
            </a:r>
            <a:r>
              <a:rPr lang="ru-RU" altLang="ru-RU" sz="4800" b="1" dirty="0">
                <a:solidFill>
                  <a:srgbClr val="19ABD9"/>
                </a:solidFill>
                <a:latin typeface="Calibri" panose="020F0502020204030204" pitchFamily="34" charset="0"/>
              </a:rPr>
              <a:t>кадров</a:t>
            </a:r>
            <a:endParaRPr lang="ru-RU" altLang="ru-RU" sz="4800" b="1" dirty="0">
              <a:latin typeface="Calibri" panose="020F050202020403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61963" y="4849813"/>
            <a:ext cx="106918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069013" y="5116513"/>
            <a:ext cx="5272087" cy="1200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М.Н. </a:t>
            </a:r>
            <a:r>
              <a:rPr lang="ru-RU" altLang="ru-RU" sz="2400" dirty="0" err="1">
                <a:latin typeface="+mj-lt"/>
                <a:cs typeface="Times New Roman" panose="02020603050405020304" pitchFamily="18" charset="0"/>
              </a:rPr>
              <a:t>Русецкая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/>
            </a:r>
            <a:br>
              <a:rPr lang="ru-RU" altLang="ru-RU" sz="2400" dirty="0">
                <a:latin typeface="+mj-lt"/>
                <a:cs typeface="Times New Roman" panose="02020603050405020304" pitchFamily="18" charset="0"/>
              </a:rPr>
            </a:b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Ректор Государственного института</a:t>
            </a:r>
            <a:br>
              <a:rPr lang="ru-RU" altLang="ru-RU" sz="2400" dirty="0">
                <a:latin typeface="+mj-lt"/>
                <a:cs typeface="Times New Roman" panose="02020603050405020304" pitchFamily="18" charset="0"/>
              </a:rPr>
            </a:b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русского языка им. А.С. Пушкина</a:t>
            </a:r>
            <a:endParaRPr lang="ru-RU" altLang="ru-RU" sz="3200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8967788" y="1774825"/>
            <a:ext cx="3224212" cy="12684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977313" y="3092450"/>
            <a:ext cx="3214687" cy="17986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288558"/>
            <a:ext cx="12192000" cy="83099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Анализ </a:t>
            </a: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образовательных стандартов и учебных 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планов </a:t>
            </a:r>
            <a:endParaRPr lang="ru-RU" altLang="ru-RU" sz="2400" dirty="0" smtClean="0">
              <a:latin typeface="+mj-lt"/>
              <a:cs typeface="Times New Roman" panose="02020603050405020304" pitchFamily="18" charset="0"/>
            </a:endParaRPr>
          </a:p>
          <a:p>
            <a:pPr algn="ctr" eaLnBrk="0" hangingPunct="0">
              <a:defRPr/>
            </a:pP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по 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программе «Педагогическое образование»</a:t>
            </a:r>
            <a:endParaRPr lang="ru-RU" altLang="ru-RU" sz="3200" dirty="0">
              <a:latin typeface="+mj-lt"/>
              <a:cs typeface="+mn-cs"/>
            </a:endParaRPr>
          </a:p>
        </p:txBody>
      </p:sp>
      <p:sp>
        <p:nvSpPr>
          <p:cNvPr id="5126" name="TextBox 17"/>
          <p:cNvSpPr txBox="1">
            <a:spLocks noChangeArrowheads="1"/>
          </p:cNvSpPr>
          <p:nvPr/>
        </p:nvSpPr>
        <p:spPr bwMode="auto">
          <a:xfrm>
            <a:off x="576791" y="5545667"/>
            <a:ext cx="7381875" cy="11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ru-RU" altLang="ru-RU" sz="1400" dirty="0">
                <a:latin typeface="Calibri" panose="020F0502020204030204" pitchFamily="34" charset="0"/>
              </a:rPr>
              <a:t>*300 зачетных единиц и 328 часов – элективная </a:t>
            </a:r>
            <a:r>
              <a:rPr lang="ru-RU" altLang="ru-RU" sz="1400" dirty="0" smtClean="0">
                <a:latin typeface="Calibri" panose="020F0502020204030204" pitchFamily="34" charset="0"/>
              </a:rPr>
              <a:t>дисциплин </a:t>
            </a:r>
            <a:r>
              <a:rPr lang="ru-RU" altLang="ru-RU" sz="1400" dirty="0">
                <a:latin typeface="Calibri" panose="020F0502020204030204" pitchFamily="34" charset="0"/>
              </a:rPr>
              <a:t>«Физическая культура»</a:t>
            </a:r>
          </a:p>
          <a:p>
            <a:pPr eaLnBrk="1" hangingPunct="1">
              <a:spcAft>
                <a:spcPts val="600"/>
              </a:spcAft>
            </a:pPr>
            <a:endParaRPr lang="ru-RU" altLang="ru-RU" sz="1400" dirty="0">
              <a:latin typeface="Calibri" panose="020F0502020204030204" pitchFamily="34" charset="0"/>
            </a:endParaRPr>
          </a:p>
          <a:p>
            <a:pPr eaLnBrk="1" hangingPunct="1">
              <a:spcAft>
                <a:spcPts val="400"/>
              </a:spcAft>
            </a:pPr>
            <a:endParaRPr lang="ru-RU" altLang="ru-RU" sz="1400" dirty="0">
              <a:latin typeface="Calibri" panose="020F0502020204030204" pitchFamily="34" charset="0"/>
            </a:endParaRPr>
          </a:p>
          <a:p>
            <a:pPr eaLnBrk="1" hangingPunct="1"/>
            <a:r>
              <a:rPr lang="ru-RU" altLang="ru-RU" sz="1100" dirty="0">
                <a:latin typeface="Calibri" panose="020F0502020204030204" pitchFamily="34" charset="0"/>
              </a:rPr>
              <a:t>		</a:t>
            </a:r>
          </a:p>
        </p:txBody>
      </p:sp>
      <p:sp>
        <p:nvSpPr>
          <p:cNvPr id="5128" name="Прямоугольник 21"/>
          <p:cNvSpPr>
            <a:spLocks noChangeArrowheads="1"/>
          </p:cNvSpPr>
          <p:nvPr/>
        </p:nvSpPr>
        <p:spPr bwMode="auto">
          <a:xfrm>
            <a:off x="3541713" y="1490663"/>
            <a:ext cx="2076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Общее количество часов</a:t>
            </a:r>
          </a:p>
        </p:txBody>
      </p:sp>
      <p:sp>
        <p:nvSpPr>
          <p:cNvPr id="5129" name="Прямоугольник 24"/>
          <p:cNvSpPr>
            <a:spLocks noChangeArrowheads="1"/>
          </p:cNvSpPr>
          <p:nvPr/>
        </p:nvSpPr>
        <p:spPr bwMode="auto">
          <a:xfrm>
            <a:off x="-458788" y="2057400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«Русский язык» </a:t>
            </a:r>
          </a:p>
        </p:txBody>
      </p:sp>
      <p:sp>
        <p:nvSpPr>
          <p:cNvPr id="5130" name="Прямоугольник 25"/>
          <p:cNvSpPr>
            <a:spLocks noChangeArrowheads="1"/>
          </p:cNvSpPr>
          <p:nvPr/>
        </p:nvSpPr>
        <p:spPr bwMode="auto">
          <a:xfrm>
            <a:off x="-458788" y="2767013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«Литература» </a:t>
            </a:r>
          </a:p>
        </p:txBody>
      </p:sp>
      <p:sp>
        <p:nvSpPr>
          <p:cNvPr id="5131" name="Прямоугольник 26"/>
          <p:cNvSpPr>
            <a:spLocks noChangeArrowheads="1"/>
          </p:cNvSpPr>
          <p:nvPr/>
        </p:nvSpPr>
        <p:spPr bwMode="auto">
          <a:xfrm>
            <a:off x="-477838" y="3308879"/>
            <a:ext cx="6096001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>
                <a:latin typeface="Calibri" panose="020F0502020204030204" pitchFamily="34" charset="0"/>
              </a:rPr>
              <a:t>Модуль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«Методика преподавания русского языка и литературы»</a:t>
            </a:r>
          </a:p>
        </p:txBody>
      </p:sp>
      <p:sp>
        <p:nvSpPr>
          <p:cNvPr id="5132" name="Прямоугольник 27"/>
          <p:cNvSpPr>
            <a:spLocks noChangeArrowheads="1"/>
          </p:cNvSpPr>
          <p:nvPr/>
        </p:nvSpPr>
        <p:spPr bwMode="auto">
          <a:xfrm>
            <a:off x="-458788" y="4403725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Государственная итоговая аттестация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sp>
        <p:nvSpPr>
          <p:cNvPr id="5133" name="Прямоугольник 28"/>
          <p:cNvSpPr>
            <a:spLocks noChangeArrowheads="1"/>
          </p:cNvSpPr>
          <p:nvPr/>
        </p:nvSpPr>
        <p:spPr bwMode="auto">
          <a:xfrm>
            <a:off x="9045575" y="1762125"/>
            <a:ext cx="60960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>
                <a:latin typeface="Calibri" panose="020F0502020204030204" pitchFamily="34" charset="0"/>
              </a:rPr>
              <a:t>Специалитет  </a:t>
            </a:r>
            <a:br>
              <a:rPr lang="ru-RU" altLang="ru-RU" sz="1400" b="1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«Русский язык и литература»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5 лет</a:t>
            </a:r>
            <a:r>
              <a:rPr lang="ru-RU" altLang="ru-RU" sz="1400">
                <a:latin typeface="Calibri" panose="020F0502020204030204" pitchFamily="34" charset="0"/>
              </a:rPr>
              <a:t/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Квалификация</a:t>
            </a:r>
            <a:r>
              <a:rPr lang="ru-RU" altLang="ru-RU" sz="1400">
                <a:latin typeface="Calibri" panose="020F0502020204030204" pitchFamily="34" charset="0"/>
              </a:rPr>
              <a:t> - учитель русского 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языка и литературы</a:t>
            </a:r>
          </a:p>
        </p:txBody>
      </p:sp>
      <p:sp>
        <p:nvSpPr>
          <p:cNvPr id="5134" name="Прямоугольник 29"/>
          <p:cNvSpPr>
            <a:spLocks noChangeArrowheads="1"/>
          </p:cNvSpPr>
          <p:nvPr/>
        </p:nvSpPr>
        <p:spPr bwMode="auto">
          <a:xfrm>
            <a:off x="9021763" y="3100388"/>
            <a:ext cx="6096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Бакалавриат</a:t>
            </a:r>
            <a:r>
              <a:rPr lang="ru-RU" altLang="ru-RU" sz="1400" b="1" dirty="0">
                <a:latin typeface="Calibri" panose="020F0502020204030204" pitchFamily="34" charset="0"/>
              </a:rPr>
              <a:t> </a:t>
            </a:r>
            <a:br>
              <a:rPr lang="ru-RU" altLang="ru-RU" sz="1400" b="1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«Педагогическое образование»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(русский язык и литература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с двумя профилями подготовки)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5 лет</a:t>
            </a:r>
            <a:r>
              <a:rPr lang="ru-RU" altLang="ru-RU" sz="1400" dirty="0">
                <a:latin typeface="Calibri" panose="020F0502020204030204" pitchFamily="34" charset="0"/>
              </a:rPr>
              <a:t/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dirty="0">
                <a:latin typeface="Calibri" panose="020F0502020204030204" pitchFamily="34" charset="0"/>
              </a:rPr>
              <a:t> - бакалавр по напр.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«Педагогическое образование</a:t>
            </a:r>
            <a:r>
              <a:rPr lang="ru-RU" altLang="ru-RU" sz="1400" dirty="0" smtClean="0">
                <a:latin typeface="Calibri" panose="020F0502020204030204" pitchFamily="34" charset="0"/>
              </a:rPr>
              <a:t>»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sp>
        <p:nvSpPr>
          <p:cNvPr id="5135" name="Прямоугольник 32"/>
          <p:cNvSpPr>
            <a:spLocks noChangeArrowheads="1"/>
          </p:cNvSpPr>
          <p:nvPr/>
        </p:nvSpPr>
        <p:spPr bwMode="auto">
          <a:xfrm>
            <a:off x="5878513" y="1393825"/>
            <a:ext cx="1176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8 </a:t>
            </a:r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840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010199" y="1379538"/>
            <a:ext cx="1486305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11 </a:t>
            </a: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128*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877981" y="4271170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12813" y="3268663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912813" y="2603500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912813" y="1908175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Прямоугольник 54"/>
          <p:cNvSpPr>
            <a:spLocks noChangeArrowheads="1"/>
          </p:cNvSpPr>
          <p:nvPr/>
        </p:nvSpPr>
        <p:spPr bwMode="auto">
          <a:xfrm>
            <a:off x="5800725" y="2098675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</a:t>
            </a:r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1 </a:t>
            </a:r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550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087943" y="2082800"/>
            <a:ext cx="1330814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&gt;2 </a:t>
            </a:r>
            <a:r>
              <a:rPr lang="en-US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200</a:t>
            </a: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5143" name="Прямоугольник 56"/>
          <p:cNvSpPr>
            <a:spLocks noChangeArrowheads="1"/>
          </p:cNvSpPr>
          <p:nvPr/>
        </p:nvSpPr>
        <p:spPr bwMode="auto">
          <a:xfrm>
            <a:off x="5800725" y="2727325"/>
            <a:ext cx="13308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</a:t>
            </a:r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1 </a:t>
            </a:r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800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087943" y="2711450"/>
            <a:ext cx="133081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&gt;2 </a:t>
            </a:r>
            <a:r>
              <a:rPr lang="ru-RU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0</a:t>
            </a:r>
            <a:r>
              <a:rPr lang="en-US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00</a:t>
            </a: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5145" name="Прямоугольник 58"/>
          <p:cNvSpPr>
            <a:spLocks noChangeArrowheads="1"/>
          </p:cNvSpPr>
          <p:nvPr/>
        </p:nvSpPr>
        <p:spPr bwMode="auto">
          <a:xfrm>
            <a:off x="5974135" y="3323167"/>
            <a:ext cx="1106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</a:t>
            </a:r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480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179702" y="3306762"/>
            <a:ext cx="110639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</a:t>
            </a: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570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9" name="Прямоугольник 26"/>
          <p:cNvSpPr>
            <a:spLocks noChangeArrowheads="1"/>
          </p:cNvSpPr>
          <p:nvPr/>
        </p:nvSpPr>
        <p:spPr bwMode="auto">
          <a:xfrm>
            <a:off x="-511083" y="3962598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Практика</a:t>
            </a:r>
            <a:endParaRPr lang="ru-RU" altLang="ru-RU" sz="1400" b="1" dirty="0">
              <a:latin typeface="Calibri" panose="020F050202020403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876865" y="3794129"/>
            <a:ext cx="166904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756-1620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858931" y="3816351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996573" y="4306889"/>
            <a:ext cx="151355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216-324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6" name="Прямоугольник 32"/>
          <p:cNvSpPr>
            <a:spLocks noChangeArrowheads="1"/>
          </p:cNvSpPr>
          <p:nvPr/>
        </p:nvSpPr>
        <p:spPr bwMode="auto">
          <a:xfrm>
            <a:off x="5882126" y="3902869"/>
            <a:ext cx="10776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20 недель</a:t>
            </a:r>
            <a:endParaRPr lang="ru-RU" altLang="ru-RU" sz="16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7" name="Прямоугольник 32"/>
          <p:cNvSpPr>
            <a:spLocks noChangeArrowheads="1"/>
          </p:cNvSpPr>
          <p:nvPr/>
        </p:nvSpPr>
        <p:spPr bwMode="auto">
          <a:xfrm>
            <a:off x="5918970" y="4425544"/>
            <a:ext cx="9734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dirty="0">
                <a:solidFill>
                  <a:schemeClr val="accent2"/>
                </a:solidFill>
                <a:latin typeface="Calibri" panose="020F0502020204030204" pitchFamily="34" charset="0"/>
              </a:rPr>
              <a:t>8</a:t>
            </a:r>
            <a:r>
              <a:rPr lang="ru-RU" altLang="ru-RU" sz="16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недель</a:t>
            </a:r>
            <a:endParaRPr lang="ru-RU" altLang="ru-RU" sz="16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42337"/>
            <a:ext cx="12192000" cy="13234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Требования к перечню дисциплин и формы их реализации </a:t>
            </a:r>
            <a:br>
              <a:rPr lang="ru-RU" altLang="ru-RU" sz="2400" dirty="0" smtClean="0">
                <a:latin typeface="+mj-lt"/>
                <a:cs typeface="Times New Roman" panose="02020603050405020304" pitchFamily="18" charset="0"/>
              </a:rPr>
            </a:b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по 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программе «Педагогическое образование»</a:t>
            </a:r>
            <a:endParaRPr lang="ru-RU" altLang="ru-RU" sz="3200" dirty="0">
              <a:latin typeface="+mj-lt"/>
            </a:endParaRPr>
          </a:p>
          <a:p>
            <a:pPr algn="ctr" eaLnBrk="0" hangingPunct="0">
              <a:defRPr/>
            </a:pPr>
            <a:endParaRPr lang="ru-RU" altLang="ru-RU" sz="3200" dirty="0">
              <a:latin typeface="+mj-lt"/>
              <a:cs typeface="+mn-cs"/>
            </a:endParaRPr>
          </a:p>
        </p:txBody>
      </p:sp>
      <p:sp>
        <p:nvSpPr>
          <p:cNvPr id="5132" name="Прямоугольник 27"/>
          <p:cNvSpPr>
            <a:spLocks noChangeArrowheads="1"/>
          </p:cNvSpPr>
          <p:nvPr/>
        </p:nvSpPr>
        <p:spPr bwMode="auto">
          <a:xfrm>
            <a:off x="-2548732" y="6018083"/>
            <a:ext cx="6096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Соотношение аудиторной работы 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к общему количеству часов учебного плана</a:t>
            </a:r>
          </a:p>
        </p:txBody>
      </p:sp>
      <p:sp>
        <p:nvSpPr>
          <p:cNvPr id="5133" name="Прямоугольник 28"/>
          <p:cNvSpPr>
            <a:spLocks noChangeArrowheads="1"/>
          </p:cNvSpPr>
          <p:nvPr/>
        </p:nvSpPr>
        <p:spPr bwMode="auto">
          <a:xfrm>
            <a:off x="2320132" y="1023985"/>
            <a:ext cx="6096000" cy="82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Специалитет</a:t>
            </a:r>
            <a:r>
              <a:rPr lang="ru-RU" altLang="ru-RU" sz="1400" b="1" dirty="0">
                <a:latin typeface="Calibri" panose="020F0502020204030204" pitchFamily="34" charset="0"/>
              </a:rPr>
              <a:t>  </a:t>
            </a:r>
            <a:r>
              <a:rPr lang="ru-RU" altLang="ru-RU" sz="1400" dirty="0" smtClean="0">
                <a:latin typeface="Calibri" panose="020F0502020204030204" pitchFamily="34" charset="0"/>
              </a:rPr>
              <a:t>«</a:t>
            </a:r>
            <a:r>
              <a:rPr lang="ru-RU" altLang="ru-RU" sz="1400" dirty="0">
                <a:latin typeface="Calibri" panose="020F0502020204030204" pitchFamily="34" charset="0"/>
              </a:rPr>
              <a:t>Русский язык и литература»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5 лет</a:t>
            </a:r>
            <a:r>
              <a:rPr lang="ru-RU" altLang="ru-RU" sz="1400" dirty="0">
                <a:latin typeface="Calibri" panose="020F0502020204030204" pitchFamily="34" charset="0"/>
              </a:rPr>
              <a:t/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dirty="0">
                <a:latin typeface="Calibri" panose="020F0502020204030204" pitchFamily="34" charset="0"/>
              </a:rPr>
              <a:t> - учитель русского </a:t>
            </a:r>
            <a:r>
              <a:rPr lang="ru-RU" altLang="ru-RU" sz="1400" dirty="0" smtClean="0">
                <a:latin typeface="Calibri" panose="020F0502020204030204" pitchFamily="34" charset="0"/>
              </a:rPr>
              <a:t>языка </a:t>
            </a:r>
            <a:r>
              <a:rPr lang="ru-RU" altLang="ru-RU" sz="1400" dirty="0">
                <a:latin typeface="Calibri" panose="020F0502020204030204" pitchFamily="34" charset="0"/>
              </a:rPr>
              <a:t>и литературы</a:t>
            </a:r>
          </a:p>
        </p:txBody>
      </p:sp>
      <p:sp>
        <p:nvSpPr>
          <p:cNvPr id="5134" name="Прямоугольник 29"/>
          <p:cNvSpPr>
            <a:spLocks noChangeArrowheads="1"/>
          </p:cNvSpPr>
          <p:nvPr/>
        </p:nvSpPr>
        <p:spPr bwMode="auto">
          <a:xfrm>
            <a:off x="8298710" y="1023985"/>
            <a:ext cx="5683102" cy="1083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Бакалавриат</a:t>
            </a:r>
            <a:r>
              <a:rPr lang="ru-RU" altLang="ru-RU" sz="1400" b="1" dirty="0">
                <a:latin typeface="Calibri" panose="020F0502020204030204" pitchFamily="34" charset="0"/>
              </a:rPr>
              <a:t> </a:t>
            </a:r>
            <a:r>
              <a:rPr lang="ru-RU" altLang="ru-RU" sz="1400" b="1" dirty="0" smtClean="0">
                <a:latin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alibri" panose="020F0502020204030204" pitchFamily="34" charset="0"/>
              </a:rPr>
              <a:t>«</a:t>
            </a:r>
            <a:r>
              <a:rPr lang="ru-RU" altLang="ru-RU" sz="1400" dirty="0">
                <a:latin typeface="Calibri" panose="020F0502020204030204" pitchFamily="34" charset="0"/>
              </a:rPr>
              <a:t>Педагогическое образование»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 smtClean="0">
                <a:latin typeface="Calibri" panose="020F0502020204030204" pitchFamily="34" charset="0"/>
              </a:rPr>
              <a:t>(с </a:t>
            </a:r>
            <a:r>
              <a:rPr lang="ru-RU" altLang="ru-RU" sz="1400" dirty="0">
                <a:latin typeface="Calibri" panose="020F0502020204030204" pitchFamily="34" charset="0"/>
              </a:rPr>
              <a:t>двумя профилями </a:t>
            </a:r>
            <a:r>
              <a:rPr lang="ru-RU" altLang="ru-RU" sz="1400" dirty="0" smtClean="0">
                <a:latin typeface="Calibri" panose="020F0502020204030204" pitchFamily="34" charset="0"/>
              </a:rPr>
              <a:t>подготовки) 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400" b="1" dirty="0" smtClean="0">
                <a:latin typeface="Calibri" panose="020F0502020204030204" pitchFamily="34" charset="0"/>
              </a:rPr>
              <a:t>5 лет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400" b="1" dirty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dirty="0">
                <a:latin typeface="Calibri" panose="020F0502020204030204" pitchFamily="34" charset="0"/>
              </a:rPr>
              <a:t> - </a:t>
            </a:r>
            <a:r>
              <a:rPr lang="ru-RU" altLang="ru-RU" sz="1400" dirty="0" smtClean="0">
                <a:latin typeface="Calibri" panose="020F0502020204030204" pitchFamily="34" charset="0"/>
              </a:rPr>
              <a:t>бакалавр</a:t>
            </a:r>
            <a:endParaRPr lang="ru-RU" altLang="ru-RU" sz="1400" b="1" dirty="0" smtClean="0">
              <a:latin typeface="Calibri" panose="020F0502020204030204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3821610" y="2574698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7" name="Прямоугольник 60"/>
          <p:cNvSpPr>
            <a:spLocks noChangeArrowheads="1"/>
          </p:cNvSpPr>
          <p:nvPr/>
        </p:nvSpPr>
        <p:spPr bwMode="auto">
          <a:xfrm>
            <a:off x="4741069" y="5984140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51%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9606757" y="5947498"/>
            <a:ext cx="720725" cy="492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41%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924050" y="1081261"/>
            <a:ext cx="339577" cy="46511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8006758" y="1081261"/>
            <a:ext cx="339577" cy="45845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273946" y="2009775"/>
            <a:ext cx="3422003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Отечественная история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Философия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Иностранный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Физическая культура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Культурология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Правоведение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Политология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Социология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Экономика</a:t>
            </a:r>
            <a:endParaRPr lang="ru-RU" altLang="ru-RU" sz="1000" b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Математика и информатика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Концепции современного естествознания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Использование современных ИКТ в учебном процессе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Психология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Педагогика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Основы специальной педагогики и психологии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Теория и методика обучения русскому языку и литературе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Возрастная анатомия и физиология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Основы медицинских знаний и здорового образа жизни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Безопасность жизнедеятельности</a:t>
            </a: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8402840" y="1990787"/>
            <a:ext cx="2879873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Отечественная история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Философия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Иностранный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Безопасность жизнедеятельности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Физическая культура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5695950" y="2009774"/>
            <a:ext cx="2466430" cy="423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>
                <a:latin typeface="Calibri" panose="020F0502020204030204" pitchFamily="34" charset="0"/>
              </a:rPr>
              <a:t>Современные средства оценивания результатов обучения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Теория языка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Классические языки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Старославянский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История русского языка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Русская диалектология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Современный русский литературный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Стилистика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Филологический анализ текста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Риторика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Литературоведение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Устное народное творчество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История русской литературы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История зарубежной литературы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Детская литература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Практикум по орфографии и пунктуации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Дисциплины специализации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Дисциплины по выбору студента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8866188" y="1900238"/>
            <a:ext cx="3325812" cy="1238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896350" y="3429000"/>
            <a:ext cx="3295650" cy="13223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458788" y="473075"/>
            <a:ext cx="129555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Анализ </a:t>
            </a:r>
            <a:r>
              <a:rPr lang="ru-RU" altLang="ru-RU" sz="2400" dirty="0" smtClean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образовательных стандартов </a:t>
            </a:r>
            <a:r>
              <a:rPr lang="ru-RU" altLang="ru-RU" sz="2400" dirty="0">
                <a:solidFill>
                  <a:prstClr val="black"/>
                </a:solidFill>
                <a:latin typeface="Calibri Light"/>
                <a:cs typeface="Times New Roman" panose="02020603050405020304" pitchFamily="18" charset="0"/>
              </a:rPr>
              <a:t>и учебных планов 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по программе «Филология»</a:t>
            </a:r>
            <a:endParaRPr lang="ru-RU" altLang="ru-RU" sz="3200" dirty="0">
              <a:latin typeface="+mj-lt"/>
              <a:cs typeface="+mn-cs"/>
            </a:endParaRPr>
          </a:p>
        </p:txBody>
      </p:sp>
      <p:sp>
        <p:nvSpPr>
          <p:cNvPr id="6150" name="Прямоугольник 21"/>
          <p:cNvSpPr>
            <a:spLocks noChangeArrowheads="1"/>
          </p:cNvSpPr>
          <p:nvPr/>
        </p:nvSpPr>
        <p:spPr bwMode="auto">
          <a:xfrm>
            <a:off x="3541713" y="1490663"/>
            <a:ext cx="2076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Общее количество часов</a:t>
            </a:r>
          </a:p>
        </p:txBody>
      </p:sp>
      <p:sp>
        <p:nvSpPr>
          <p:cNvPr id="6151" name="Прямоугольник 24"/>
          <p:cNvSpPr>
            <a:spLocks noChangeArrowheads="1"/>
          </p:cNvSpPr>
          <p:nvPr/>
        </p:nvSpPr>
        <p:spPr bwMode="auto">
          <a:xfrm>
            <a:off x="-458788" y="2057400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«Русский язык» </a:t>
            </a:r>
          </a:p>
        </p:txBody>
      </p:sp>
      <p:sp>
        <p:nvSpPr>
          <p:cNvPr id="6152" name="Прямоугольник 25"/>
          <p:cNvSpPr>
            <a:spLocks noChangeArrowheads="1"/>
          </p:cNvSpPr>
          <p:nvPr/>
        </p:nvSpPr>
        <p:spPr bwMode="auto">
          <a:xfrm>
            <a:off x="-458788" y="2767013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«Литература» </a:t>
            </a:r>
          </a:p>
        </p:txBody>
      </p:sp>
      <p:sp>
        <p:nvSpPr>
          <p:cNvPr id="6153" name="Прямоугольник 26"/>
          <p:cNvSpPr>
            <a:spLocks noChangeArrowheads="1"/>
          </p:cNvSpPr>
          <p:nvPr/>
        </p:nvSpPr>
        <p:spPr bwMode="auto">
          <a:xfrm>
            <a:off x="-458788" y="3460750"/>
            <a:ext cx="6096001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«Методика преподавания русского языка и литературы»</a:t>
            </a:r>
          </a:p>
        </p:txBody>
      </p:sp>
      <p:sp>
        <p:nvSpPr>
          <p:cNvPr id="6155" name="Прямоугольник 28"/>
          <p:cNvSpPr>
            <a:spLocks noChangeArrowheads="1"/>
          </p:cNvSpPr>
          <p:nvPr/>
        </p:nvSpPr>
        <p:spPr bwMode="auto">
          <a:xfrm>
            <a:off x="8839200" y="1989138"/>
            <a:ext cx="6196013" cy="145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>
                <a:latin typeface="Calibri" panose="020F0502020204030204" pitchFamily="34" charset="0"/>
              </a:rPr>
              <a:t>Специалитет </a:t>
            </a:r>
            <a:r>
              <a:rPr lang="en-US" altLang="ru-RU" sz="1400" b="1">
                <a:latin typeface="Calibri" panose="020F0502020204030204" pitchFamily="34" charset="0"/>
              </a:rPr>
              <a:t/>
            </a:r>
            <a:br>
              <a:rPr lang="en-US" altLang="ru-RU" sz="1400" b="1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«Филология»</a:t>
            </a:r>
            <a:r>
              <a:rPr lang="en-US" altLang="ru-RU" sz="1400">
                <a:latin typeface="Calibri" panose="020F0502020204030204" pitchFamily="34" charset="0"/>
              </a:rPr>
              <a:t/>
            </a:r>
            <a:br>
              <a:rPr lang="en-US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5 лет</a:t>
            </a:r>
            <a:r>
              <a:rPr lang="ru-RU" altLang="ru-RU" sz="1400">
                <a:latin typeface="Calibri" panose="020F0502020204030204" pitchFamily="34" charset="0"/>
              </a:rPr>
              <a:t/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Квалификация</a:t>
            </a:r>
            <a:r>
              <a:rPr lang="ru-RU" altLang="ru-RU" sz="1400">
                <a:latin typeface="Calibri" panose="020F0502020204030204" pitchFamily="34" charset="0"/>
              </a:rPr>
              <a:t> – филолог, преподаватель</a:t>
            </a:r>
          </a:p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endParaRPr lang="ru-RU" altLang="ru-RU" sz="1400" b="1">
              <a:latin typeface="Calibri" panose="020F0502020204030204" pitchFamily="34" charset="0"/>
            </a:endParaRPr>
          </a:p>
        </p:txBody>
      </p:sp>
      <p:sp>
        <p:nvSpPr>
          <p:cNvPr id="6156" name="Прямоугольник 29"/>
          <p:cNvSpPr>
            <a:spLocks noChangeArrowheads="1"/>
          </p:cNvSpPr>
          <p:nvPr/>
        </p:nvSpPr>
        <p:spPr bwMode="auto">
          <a:xfrm>
            <a:off x="8866188" y="3429000"/>
            <a:ext cx="6545262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Бакалавриат</a:t>
            </a:r>
            <a:r>
              <a:rPr lang="en-US" altLang="ru-RU" sz="1400" b="1" dirty="0">
                <a:latin typeface="Calibri" panose="020F0502020204030204" pitchFamily="34" charset="0"/>
              </a:rPr>
              <a:t/>
            </a:r>
            <a:br>
              <a:rPr lang="en-US" altLang="ru-RU" sz="1400" b="1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«Филология» </a:t>
            </a:r>
            <a:r>
              <a:rPr lang="en-US" altLang="ru-RU" sz="1400" dirty="0">
                <a:latin typeface="Calibri" panose="020F0502020204030204" pitchFamily="34" charset="0"/>
              </a:rPr>
              <a:t/>
            </a:r>
            <a:br>
              <a:rPr lang="en-US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4 года</a:t>
            </a:r>
            <a:r>
              <a:rPr lang="ru-RU" altLang="ru-RU" sz="1400" dirty="0">
                <a:latin typeface="Calibri" panose="020F0502020204030204" pitchFamily="34" charset="0"/>
              </a:rPr>
              <a:t/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dirty="0">
                <a:latin typeface="Calibri" panose="020F0502020204030204" pitchFamily="34" charset="0"/>
              </a:rPr>
              <a:t> – бакалавр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по направлению «Филология</a:t>
            </a:r>
            <a:r>
              <a:rPr lang="ru-RU" altLang="ru-RU" sz="1400" dirty="0" smtClean="0">
                <a:latin typeface="Calibri" panose="020F0502020204030204" pitchFamily="34" charset="0"/>
              </a:rPr>
              <a:t>»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sp>
        <p:nvSpPr>
          <p:cNvPr id="6157" name="Прямоугольник 32"/>
          <p:cNvSpPr>
            <a:spLocks noChangeArrowheads="1"/>
          </p:cNvSpPr>
          <p:nvPr/>
        </p:nvSpPr>
        <p:spPr bwMode="auto">
          <a:xfrm>
            <a:off x="5878513" y="1393825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9936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087944" y="1379538"/>
            <a:ext cx="1330814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8 968</a:t>
            </a: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*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912812" y="4068812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12813" y="3268663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912813" y="2538413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912813" y="1908175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3" name="Прямоугольник 54"/>
          <p:cNvSpPr>
            <a:spLocks noChangeArrowheads="1"/>
          </p:cNvSpPr>
          <p:nvPr/>
        </p:nvSpPr>
        <p:spPr bwMode="auto">
          <a:xfrm rot="-5400000">
            <a:off x="5310957" y="2814017"/>
            <a:ext cx="20479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5300  - </a:t>
            </a:r>
            <a:r>
              <a:rPr lang="ru-RU" altLang="ru-RU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5800 ч.</a:t>
            </a:r>
            <a:endParaRPr lang="ru-RU" altLang="ru-RU" sz="24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 rot="16200000">
            <a:off x="6766718" y="2812485"/>
            <a:ext cx="1824039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5150-5350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6168" name="TextBox 35"/>
          <p:cNvSpPr txBox="1">
            <a:spLocks noChangeArrowheads="1"/>
          </p:cNvSpPr>
          <p:nvPr/>
        </p:nvSpPr>
        <p:spPr bwMode="auto">
          <a:xfrm>
            <a:off x="542925" y="5676900"/>
            <a:ext cx="73818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ru-RU" altLang="ru-RU" sz="1400" dirty="0">
                <a:latin typeface="Calibri" panose="020F0502020204030204" pitchFamily="34" charset="0"/>
              </a:rPr>
              <a:t>*240 зачетных единиц и 328 часов – элективная дисциплина «Физическая культура»</a:t>
            </a:r>
          </a:p>
          <a:p>
            <a:pPr eaLnBrk="1" hangingPunct="1">
              <a:spcAft>
                <a:spcPts val="600"/>
              </a:spcAft>
            </a:pPr>
            <a:endParaRPr lang="ru-RU" altLang="ru-RU" sz="1400" dirty="0">
              <a:latin typeface="Calibri" panose="020F0502020204030204" pitchFamily="34" charset="0"/>
            </a:endParaRPr>
          </a:p>
          <a:p>
            <a:pPr eaLnBrk="1" hangingPunct="1"/>
            <a:r>
              <a:rPr lang="ru-RU" altLang="ru-RU" sz="1400" dirty="0">
                <a:latin typeface="Calibri" panose="020F0502020204030204" pitchFamily="34" charset="0"/>
              </a:rPr>
              <a:t>		</a:t>
            </a:r>
          </a:p>
        </p:txBody>
      </p:sp>
      <p:sp>
        <p:nvSpPr>
          <p:cNvPr id="25" name="Прямоугольник 27"/>
          <p:cNvSpPr>
            <a:spLocks noChangeArrowheads="1"/>
          </p:cNvSpPr>
          <p:nvPr/>
        </p:nvSpPr>
        <p:spPr bwMode="auto">
          <a:xfrm>
            <a:off x="-449263" y="4597499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Государственная итоговая аттестация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912811" y="4551462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-501558" y="4156372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Практика</a:t>
            </a:r>
            <a:endParaRPr lang="ru-RU" altLang="ru-RU" sz="1400" b="1" dirty="0">
              <a:latin typeface="Calibri" panose="020F0502020204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964138" y="3987903"/>
            <a:ext cx="151355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540-756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006098" y="4500663"/>
            <a:ext cx="1513556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216-324 ч.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0" name="Прямоугольник 32"/>
          <p:cNvSpPr>
            <a:spLocks noChangeArrowheads="1"/>
          </p:cNvSpPr>
          <p:nvPr/>
        </p:nvSpPr>
        <p:spPr bwMode="auto">
          <a:xfrm>
            <a:off x="5890063" y="4136182"/>
            <a:ext cx="10776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14 недель</a:t>
            </a:r>
            <a:endParaRPr lang="ru-RU" altLang="ru-RU" sz="16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5878513" y="4562049"/>
            <a:ext cx="10776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16 недель</a:t>
            </a:r>
            <a:endParaRPr lang="ru-RU" altLang="ru-RU" sz="16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42337"/>
            <a:ext cx="12192000" cy="132343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Требования к перечню дисциплин и формы их реализации </a:t>
            </a:r>
            <a:br>
              <a:rPr lang="ru-RU" altLang="ru-RU" sz="2400" dirty="0" smtClean="0">
                <a:latin typeface="+mj-lt"/>
                <a:cs typeface="Times New Roman" panose="02020603050405020304" pitchFamily="18" charset="0"/>
              </a:rPr>
            </a:b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по 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программе </a:t>
            </a:r>
            <a:r>
              <a:rPr lang="ru-RU" altLang="ru-RU" sz="2400" dirty="0" smtClean="0">
                <a:latin typeface="+mj-lt"/>
                <a:cs typeface="Times New Roman" panose="02020603050405020304" pitchFamily="18" charset="0"/>
              </a:rPr>
              <a:t>«Филология»</a:t>
            </a:r>
            <a:endParaRPr lang="ru-RU" altLang="ru-RU" sz="3200" dirty="0">
              <a:latin typeface="+mj-lt"/>
            </a:endParaRPr>
          </a:p>
          <a:p>
            <a:pPr algn="ctr" eaLnBrk="0" hangingPunct="0">
              <a:defRPr/>
            </a:pPr>
            <a:endParaRPr lang="ru-RU" altLang="ru-RU" sz="3200" dirty="0">
              <a:latin typeface="+mj-lt"/>
              <a:cs typeface="+mn-cs"/>
            </a:endParaRPr>
          </a:p>
        </p:txBody>
      </p:sp>
      <p:sp>
        <p:nvSpPr>
          <p:cNvPr id="5132" name="Прямоугольник 27"/>
          <p:cNvSpPr>
            <a:spLocks noChangeArrowheads="1"/>
          </p:cNvSpPr>
          <p:nvPr/>
        </p:nvSpPr>
        <p:spPr bwMode="auto">
          <a:xfrm>
            <a:off x="202402" y="5729273"/>
            <a:ext cx="609600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4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Соотношение </a:t>
            </a:r>
            <a:r>
              <a:rPr lang="ru-RU" altLang="ru-RU" sz="1400" dirty="0">
                <a:latin typeface="Calibri" panose="020F0502020204030204" pitchFamily="34" charset="0"/>
              </a:rPr>
              <a:t>аудиторной работы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к общему количеству часов учебного плана</a:t>
            </a:r>
          </a:p>
        </p:txBody>
      </p:sp>
      <p:sp>
        <p:nvSpPr>
          <p:cNvPr id="5133" name="Прямоугольник 28"/>
          <p:cNvSpPr>
            <a:spLocks noChangeArrowheads="1"/>
          </p:cNvSpPr>
          <p:nvPr/>
        </p:nvSpPr>
        <p:spPr bwMode="auto">
          <a:xfrm>
            <a:off x="3854302" y="1048329"/>
            <a:ext cx="6096000" cy="82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Специалитет</a:t>
            </a:r>
            <a:r>
              <a:rPr lang="ru-RU" altLang="ru-RU" sz="1400" b="1" dirty="0">
                <a:latin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alibri" panose="020F0502020204030204" pitchFamily="34" charset="0"/>
              </a:rPr>
              <a:t>«Филология»</a:t>
            </a:r>
            <a:br>
              <a:rPr lang="ru-RU" altLang="ru-RU" sz="1400" dirty="0" smtClean="0">
                <a:latin typeface="Calibri" panose="020F0502020204030204" pitchFamily="34" charset="0"/>
              </a:rPr>
            </a:br>
            <a:r>
              <a:rPr lang="ru-RU" altLang="ru-RU" sz="1400" dirty="0" smtClean="0">
                <a:latin typeface="Calibri" panose="020F0502020204030204" pitchFamily="34" charset="0"/>
              </a:rPr>
              <a:t> </a:t>
            </a:r>
            <a:r>
              <a:rPr lang="ru-RU" altLang="ru-RU" sz="1400" b="1" dirty="0" smtClean="0">
                <a:latin typeface="Calibri" panose="020F0502020204030204" pitchFamily="34" charset="0"/>
              </a:rPr>
              <a:t>5 </a:t>
            </a:r>
            <a:r>
              <a:rPr lang="ru-RU" altLang="ru-RU" sz="1400" b="1" dirty="0">
                <a:latin typeface="Calibri" panose="020F0502020204030204" pitchFamily="34" charset="0"/>
              </a:rPr>
              <a:t>лет</a:t>
            </a:r>
            <a:r>
              <a:rPr lang="ru-RU" altLang="ru-RU" sz="1400" dirty="0">
                <a:latin typeface="Calibri" panose="020F0502020204030204" pitchFamily="34" charset="0"/>
              </a:rPr>
              <a:t/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dirty="0">
                <a:latin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alibri" panose="020F0502020204030204" pitchFamily="34" charset="0"/>
              </a:rPr>
              <a:t>– филолог, преподаватель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sp>
        <p:nvSpPr>
          <p:cNvPr id="5134" name="Прямоугольник 29"/>
          <p:cNvSpPr>
            <a:spLocks noChangeArrowheads="1"/>
          </p:cNvSpPr>
          <p:nvPr/>
        </p:nvSpPr>
        <p:spPr bwMode="auto">
          <a:xfrm>
            <a:off x="7708604" y="1048329"/>
            <a:ext cx="6096000" cy="83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 dirty="0" err="1">
                <a:latin typeface="Calibri" panose="020F0502020204030204" pitchFamily="34" charset="0"/>
              </a:rPr>
              <a:t>Бакалавриат</a:t>
            </a:r>
            <a:r>
              <a:rPr lang="ru-RU" altLang="ru-RU" sz="1400" b="1" dirty="0">
                <a:latin typeface="Calibri" panose="020F0502020204030204" pitchFamily="34" charset="0"/>
              </a:rPr>
              <a:t> </a:t>
            </a:r>
            <a:r>
              <a:rPr lang="ru-RU" altLang="ru-RU" sz="1400" b="1" dirty="0" smtClean="0">
                <a:latin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alibri" panose="020F0502020204030204" pitchFamily="34" charset="0"/>
              </a:rPr>
              <a:t>«Филология» </a:t>
            </a:r>
            <a:r>
              <a:rPr lang="ru-RU" altLang="ru-RU" sz="1400" dirty="0">
                <a:latin typeface="Calibri" panose="020F0502020204030204" pitchFamily="34" charset="0"/>
              </a:rPr>
              <a:t/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b="1" dirty="0" smtClean="0">
                <a:latin typeface="Calibri" panose="020F0502020204030204" pitchFamily="34" charset="0"/>
              </a:rPr>
              <a:t>4 года</a:t>
            </a:r>
            <a:br>
              <a:rPr lang="ru-RU" altLang="ru-RU" sz="1400" b="1" dirty="0" smtClean="0">
                <a:latin typeface="Calibri" panose="020F0502020204030204" pitchFamily="34" charset="0"/>
              </a:rPr>
            </a:br>
            <a:r>
              <a:rPr lang="ru-RU" altLang="ru-RU" sz="1400" dirty="0" smtClean="0">
                <a:latin typeface="Calibri" panose="020F0502020204030204" pitchFamily="34" charset="0"/>
              </a:rPr>
              <a:t>Квалификация</a:t>
            </a:r>
            <a:r>
              <a:rPr lang="ru-RU" altLang="ru-RU" sz="1400" b="1" dirty="0" smtClean="0">
                <a:latin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alibri" panose="020F0502020204030204" pitchFamily="34" charset="0"/>
              </a:rPr>
              <a:t>– бакалавр</a:t>
            </a: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flipV="1">
            <a:off x="2209006" y="5765671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3714750" y="2011920"/>
            <a:ext cx="6176740" cy="7285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7" name="Прямоугольник 60"/>
          <p:cNvSpPr>
            <a:spLocks noChangeArrowheads="1"/>
          </p:cNvSpPr>
          <p:nvPr/>
        </p:nvSpPr>
        <p:spPr bwMode="auto">
          <a:xfrm>
            <a:off x="4355566" y="5905255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51%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162777" y="5852543"/>
            <a:ext cx="720725" cy="492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41%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3854302" y="1869388"/>
            <a:ext cx="2879873" cy="451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Отечественная история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Философия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Иностранный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Безопасность жизнедеятельности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Физическая культура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Культурология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Политология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Правоведение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Психология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Педагогика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Русский язык и культура речи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Социология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Экономика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Математика и информатика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Концепции современного естествознания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Общее языкознание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Классический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Литературоведение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Основной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Иностранный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Дисциплины специализации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Дисциплины и курсы по выбору студента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endParaRPr lang="ru-RU" altLang="ru-RU" sz="1000" b="1" dirty="0" smtClean="0">
              <a:latin typeface="Calibri" panose="020F0502020204030204" pitchFamily="34" charset="0"/>
            </a:endParaRP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7783032" y="2027620"/>
            <a:ext cx="2879873" cy="97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Отечественная история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Философия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Иностранный язык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Безопасность жизнедеятельности</a:t>
            </a:r>
          </a:p>
          <a:p>
            <a:pPr eaLnBrk="1" hangingPunct="1">
              <a:lnSpc>
                <a:spcPct val="115000"/>
              </a:lnSpc>
              <a:spcAft>
                <a:spcPts val="0"/>
              </a:spcAft>
            </a:pPr>
            <a:r>
              <a:rPr lang="ru-RU" altLang="ru-RU" sz="1000" b="1" dirty="0" smtClean="0">
                <a:latin typeface="Calibri" panose="020F0502020204030204" pitchFamily="34" charset="0"/>
              </a:rPr>
              <a:t>Физическая культура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3714750" y="2977738"/>
            <a:ext cx="6157689" cy="5784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514725" y="1114542"/>
            <a:ext cx="339577" cy="465113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369027" y="1114541"/>
            <a:ext cx="339577" cy="45845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3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8848725" y="3263900"/>
            <a:ext cx="3343275" cy="13350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-458788" y="288925"/>
            <a:ext cx="129555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latin typeface="Calibri" panose="020F0502020204030204" pitchFamily="34" charset="0"/>
              </a:rPr>
              <a:t>Сравнительный анализ учебных планов бакалавриата по направлениям подготовки</a:t>
            </a:r>
            <a:r>
              <a:rPr lang="en-US" altLang="ru-RU" sz="2400">
                <a:latin typeface="Calibri" panose="020F0502020204030204" pitchFamily="34" charset="0"/>
              </a:rPr>
              <a:t/>
            </a:r>
            <a:br>
              <a:rPr lang="en-US" altLang="ru-RU" sz="2400">
                <a:latin typeface="Calibri" panose="020F0502020204030204" pitchFamily="34" charset="0"/>
              </a:rPr>
            </a:br>
            <a:r>
              <a:rPr lang="ru-RU" altLang="ru-RU" sz="2400">
                <a:latin typeface="Calibri" panose="020F0502020204030204" pitchFamily="34" charset="0"/>
              </a:rPr>
              <a:t> «Педагогическое образование» и «Филология»</a:t>
            </a:r>
          </a:p>
        </p:txBody>
      </p:sp>
      <p:sp>
        <p:nvSpPr>
          <p:cNvPr id="7173" name="Прямоугольник 24"/>
          <p:cNvSpPr>
            <a:spLocks noChangeArrowheads="1"/>
          </p:cNvSpPr>
          <p:nvPr/>
        </p:nvSpPr>
        <p:spPr bwMode="auto">
          <a:xfrm>
            <a:off x="-458788" y="2057400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«Русский язык» </a:t>
            </a:r>
          </a:p>
        </p:txBody>
      </p:sp>
      <p:sp>
        <p:nvSpPr>
          <p:cNvPr id="7174" name="Прямоугольник 25"/>
          <p:cNvSpPr>
            <a:spLocks noChangeArrowheads="1"/>
          </p:cNvSpPr>
          <p:nvPr/>
        </p:nvSpPr>
        <p:spPr bwMode="auto">
          <a:xfrm>
            <a:off x="-458788" y="2767013"/>
            <a:ext cx="6096001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r>
              <a:rPr lang="ru-RU" altLang="ru-RU" sz="1400" b="1">
                <a:latin typeface="Calibri" panose="020F0502020204030204" pitchFamily="34" charset="0"/>
              </a:rPr>
              <a:t> «Литература» </a:t>
            </a:r>
          </a:p>
        </p:txBody>
      </p:sp>
      <p:sp>
        <p:nvSpPr>
          <p:cNvPr id="7175" name="Прямоугольник 26"/>
          <p:cNvSpPr>
            <a:spLocks noChangeArrowheads="1"/>
          </p:cNvSpPr>
          <p:nvPr/>
        </p:nvSpPr>
        <p:spPr bwMode="auto">
          <a:xfrm>
            <a:off x="-458788" y="3460750"/>
            <a:ext cx="6096001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>
                <a:latin typeface="Calibri" panose="020F0502020204030204" pitchFamily="34" charset="0"/>
              </a:rPr>
              <a:t>Модуль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«Методика преподавания русского языка и литературы»</a:t>
            </a:r>
          </a:p>
        </p:txBody>
      </p:sp>
      <p:sp>
        <p:nvSpPr>
          <p:cNvPr id="7176" name="Прямоугольник 27"/>
          <p:cNvSpPr>
            <a:spLocks noChangeArrowheads="1"/>
          </p:cNvSpPr>
          <p:nvPr/>
        </p:nvSpPr>
        <p:spPr bwMode="auto">
          <a:xfrm>
            <a:off x="-458788" y="5892800"/>
            <a:ext cx="609600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>
                <a:latin typeface="Calibri" panose="020F0502020204030204" pitchFamily="34" charset="0"/>
              </a:rPr>
              <a:t>Соотношение аудиторной работы </a:t>
            </a:r>
            <a:br>
              <a:rPr lang="ru-RU" altLang="ru-RU" sz="1400" dirty="0">
                <a:latin typeface="Calibri" panose="020F0502020204030204" pitchFamily="34" charset="0"/>
              </a:rPr>
            </a:br>
            <a:r>
              <a:rPr lang="ru-RU" altLang="ru-RU" sz="1400" dirty="0">
                <a:latin typeface="Calibri" panose="020F0502020204030204" pitchFamily="34" charset="0"/>
              </a:rPr>
              <a:t>к общему количеству часов учебного плана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912813" y="4291013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912813" y="3268663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912813" y="2603500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912813" y="1908175"/>
            <a:ext cx="7773987" cy="73025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3" name="Прямоугольник 54"/>
          <p:cNvSpPr>
            <a:spLocks noChangeArrowheads="1"/>
          </p:cNvSpPr>
          <p:nvPr/>
        </p:nvSpPr>
        <p:spPr bwMode="auto">
          <a:xfrm>
            <a:off x="5800725" y="2098675"/>
            <a:ext cx="11416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&gt;2</a:t>
            </a:r>
            <a:r>
              <a:rPr lang="ru-RU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20</a:t>
            </a:r>
            <a:r>
              <a:rPr lang="ru-RU" alt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0 ч.</a:t>
            </a:r>
            <a:endParaRPr lang="ru-RU" altLang="ru-RU" sz="2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7182522" y="2082800"/>
            <a:ext cx="1141658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&gt;2 </a:t>
            </a:r>
            <a:r>
              <a:rPr lang="en-US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650</a:t>
            </a:r>
            <a:r>
              <a:rPr lang="ru-RU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 ч.</a:t>
            </a:r>
            <a:endParaRPr lang="ru-RU" sz="1600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85" name="Прямоугольник 56"/>
          <p:cNvSpPr>
            <a:spLocks noChangeArrowheads="1"/>
          </p:cNvSpPr>
          <p:nvPr/>
        </p:nvSpPr>
        <p:spPr bwMode="auto">
          <a:xfrm>
            <a:off x="5800725" y="2727325"/>
            <a:ext cx="11416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&gt;2</a:t>
            </a:r>
            <a:r>
              <a:rPr lang="ru-RU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 </a:t>
            </a:r>
            <a:r>
              <a:rPr lang="en-US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0</a:t>
            </a:r>
            <a:r>
              <a:rPr lang="ru-RU" alt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00 ч.</a:t>
            </a:r>
            <a:endParaRPr lang="ru-RU" altLang="ru-RU" sz="2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182522" y="2711450"/>
            <a:ext cx="1141658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&gt;2 </a:t>
            </a:r>
            <a:r>
              <a:rPr lang="ru-RU" sz="20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0</a:t>
            </a:r>
            <a:r>
              <a:rPr lang="en-US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50</a:t>
            </a:r>
            <a:r>
              <a:rPr lang="ru-RU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 ч.</a:t>
            </a:r>
            <a:endParaRPr lang="ru-RU" sz="1600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87" name="Прямоугольник 58"/>
          <p:cNvSpPr>
            <a:spLocks noChangeArrowheads="1"/>
          </p:cNvSpPr>
          <p:nvPr/>
        </p:nvSpPr>
        <p:spPr bwMode="auto">
          <a:xfrm>
            <a:off x="5913438" y="3508375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000" b="1" dirty="0">
                <a:solidFill>
                  <a:schemeClr val="accent2"/>
                </a:solidFill>
                <a:latin typeface="Calibri" panose="020F0502020204030204" pitchFamily="34" charset="0"/>
              </a:rPr>
              <a:t>&gt;</a:t>
            </a:r>
            <a:r>
              <a:rPr lang="en-US" alt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570</a:t>
            </a:r>
            <a:r>
              <a:rPr lang="ru-RU" altLang="ru-RU" sz="20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ч.</a:t>
            </a:r>
            <a:endParaRPr lang="ru-RU" altLang="ru-RU" sz="20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276297" y="3492500"/>
            <a:ext cx="954107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en-US" sz="20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&gt;</a:t>
            </a:r>
            <a:r>
              <a:rPr lang="en-US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600</a:t>
            </a:r>
            <a:r>
              <a:rPr lang="ru-RU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 ч.</a:t>
            </a:r>
            <a:endParaRPr lang="ru-RU" sz="1600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7189" name="Прямоугольник 60"/>
          <p:cNvSpPr>
            <a:spLocks noChangeArrowheads="1"/>
          </p:cNvSpPr>
          <p:nvPr/>
        </p:nvSpPr>
        <p:spPr bwMode="auto">
          <a:xfrm>
            <a:off x="5956300" y="5838825"/>
            <a:ext cx="719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>
                <a:solidFill>
                  <a:schemeClr val="accent2"/>
                </a:solidFill>
                <a:latin typeface="Calibri" panose="020F0502020204030204" pitchFamily="34" charset="0"/>
              </a:rPr>
              <a:t>4</a:t>
            </a:r>
            <a:r>
              <a:rPr lang="ru-RU" altLang="ru-RU" sz="2400" b="1">
                <a:solidFill>
                  <a:schemeClr val="accent2"/>
                </a:solidFill>
                <a:latin typeface="Calibri" panose="020F0502020204030204" pitchFamily="34" charset="0"/>
              </a:rPr>
              <a:t>1%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7392988" y="5822950"/>
            <a:ext cx="720725" cy="492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400" b="1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41%</a:t>
            </a:r>
            <a:endParaRPr lang="ru-RU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866188" y="1900238"/>
            <a:ext cx="3325812" cy="1238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92" name="Прямоугольник 23"/>
          <p:cNvSpPr>
            <a:spLocks noChangeArrowheads="1"/>
          </p:cNvSpPr>
          <p:nvPr/>
        </p:nvSpPr>
        <p:spPr bwMode="auto">
          <a:xfrm>
            <a:off x="8866188" y="3429000"/>
            <a:ext cx="6545262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>
                <a:latin typeface="Calibri" panose="020F0502020204030204" pitchFamily="34" charset="0"/>
              </a:rPr>
              <a:t>Бакалавриат</a:t>
            </a:r>
            <a:r>
              <a:rPr lang="en-US" altLang="ru-RU" sz="1400" b="1">
                <a:latin typeface="Calibri" panose="020F0502020204030204" pitchFamily="34" charset="0"/>
              </a:rPr>
              <a:t/>
            </a:r>
            <a:br>
              <a:rPr lang="en-US" altLang="ru-RU" sz="1400" b="1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«Филология» </a:t>
            </a:r>
            <a:r>
              <a:rPr lang="en-US" altLang="ru-RU" sz="1400">
                <a:latin typeface="Calibri" panose="020F0502020204030204" pitchFamily="34" charset="0"/>
              </a:rPr>
              <a:t/>
            </a:r>
            <a:br>
              <a:rPr lang="en-US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4 года</a:t>
            </a:r>
            <a:r>
              <a:rPr lang="ru-RU" altLang="ru-RU" sz="1400">
                <a:latin typeface="Calibri" panose="020F0502020204030204" pitchFamily="34" charset="0"/>
              </a:rPr>
              <a:t/>
            </a:r>
            <a:br>
              <a:rPr lang="ru-RU" altLang="ru-RU" sz="1400">
                <a:latin typeface="Calibri" panose="020F0502020204030204" pitchFamily="34" charset="0"/>
              </a:rPr>
            </a:br>
            <a:endParaRPr lang="ru-RU" altLang="ru-RU" sz="1400">
              <a:latin typeface="Calibri" panose="020F0502020204030204" pitchFamily="34" charset="0"/>
            </a:endParaRPr>
          </a:p>
        </p:txBody>
      </p:sp>
      <p:sp>
        <p:nvSpPr>
          <p:cNvPr id="7193" name="Прямоугольник 28"/>
          <p:cNvSpPr>
            <a:spLocks noChangeArrowheads="1"/>
          </p:cNvSpPr>
          <p:nvPr/>
        </p:nvSpPr>
        <p:spPr bwMode="auto">
          <a:xfrm>
            <a:off x="8947150" y="1949450"/>
            <a:ext cx="60960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Aft>
                <a:spcPts val="1000"/>
              </a:spcAft>
            </a:pPr>
            <a:r>
              <a:rPr lang="ru-RU" altLang="ru-RU" sz="1400" b="1">
                <a:latin typeface="Calibri" panose="020F0502020204030204" pitchFamily="34" charset="0"/>
              </a:rPr>
              <a:t>Бакалавриат </a:t>
            </a:r>
            <a:br>
              <a:rPr lang="ru-RU" altLang="ru-RU" sz="1400" b="1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«Педагогическое образование» 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>
                <a:latin typeface="Calibri" panose="020F0502020204030204" pitchFamily="34" charset="0"/>
              </a:rPr>
              <a:t>(с двумя профилями обучения)</a:t>
            </a:r>
            <a:br>
              <a:rPr lang="ru-RU" altLang="ru-RU" sz="1400">
                <a:latin typeface="Calibri" panose="020F0502020204030204" pitchFamily="34" charset="0"/>
              </a:rPr>
            </a:br>
            <a:r>
              <a:rPr lang="ru-RU" altLang="ru-RU" sz="1400" b="1">
                <a:latin typeface="Calibri" panose="020F0502020204030204" pitchFamily="34" charset="0"/>
              </a:rPr>
              <a:t>5 лет</a:t>
            </a:r>
            <a:r>
              <a:rPr lang="ru-RU" altLang="ru-RU" sz="1400">
                <a:latin typeface="Calibri" panose="020F0502020204030204" pitchFamily="34" charset="0"/>
              </a:rPr>
              <a:t/>
            </a:r>
            <a:br>
              <a:rPr lang="ru-RU" altLang="ru-RU" sz="1400">
                <a:latin typeface="Calibri" panose="020F0502020204030204" pitchFamily="34" charset="0"/>
              </a:rPr>
            </a:br>
            <a:endParaRPr lang="ru-RU" altLang="ru-RU" sz="1400">
              <a:latin typeface="Calibri" panose="020F0502020204030204" pitchFamily="34" charset="0"/>
            </a:endParaRPr>
          </a:p>
        </p:txBody>
      </p:sp>
      <p:sp>
        <p:nvSpPr>
          <p:cNvPr id="26" name="Прямоугольник 27"/>
          <p:cNvSpPr>
            <a:spLocks noChangeArrowheads="1"/>
          </p:cNvSpPr>
          <p:nvPr/>
        </p:nvSpPr>
        <p:spPr bwMode="auto">
          <a:xfrm>
            <a:off x="-462055" y="4857746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Государственная итоговая аттестация</a:t>
            </a:r>
            <a:endParaRPr lang="ru-RU" altLang="ru-RU" sz="1400" dirty="0">
              <a:latin typeface="Calibri" panose="020F050202020403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900019" y="4754559"/>
            <a:ext cx="7773987" cy="7143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-514350" y="4359469"/>
            <a:ext cx="60960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1400" dirty="0" smtClean="0">
                <a:latin typeface="Calibri" panose="020F0502020204030204" pitchFamily="34" charset="0"/>
              </a:rPr>
              <a:t>Практика</a:t>
            </a:r>
            <a:endParaRPr lang="ru-RU" altLang="ru-RU" sz="1400" b="1" dirty="0">
              <a:latin typeface="Calibri" panose="020F050202020403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15265" y="4260184"/>
            <a:ext cx="1423788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+mn-lt"/>
                <a:ea typeface="Calibri" panose="020F0502020204030204" pitchFamily="34" charset="0"/>
              </a:rPr>
              <a:t>756-1620 ч.</a:t>
            </a:r>
            <a:endParaRPr lang="ru-RU" sz="1600" b="1" dirty="0">
              <a:solidFill>
                <a:schemeClr val="accent2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780187" y="4754559"/>
            <a:ext cx="1293944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b="1" dirty="0" smtClean="0">
                <a:solidFill>
                  <a:schemeClr val="accent2"/>
                </a:solidFill>
                <a:latin typeface="+mn-lt"/>
                <a:ea typeface="Calibri" panose="020F0502020204030204" pitchFamily="34" charset="0"/>
              </a:rPr>
              <a:t>216-324 ч.</a:t>
            </a:r>
            <a:endParaRPr lang="ru-RU" sz="1600" b="1" dirty="0">
              <a:solidFill>
                <a:schemeClr val="accent2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073944" y="4273653"/>
            <a:ext cx="1293944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540-756 ч.</a:t>
            </a:r>
            <a:endParaRPr lang="ru-RU" sz="1600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115904" y="4786413"/>
            <a:ext cx="1293944" cy="4255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2000" b="1" dirty="0" smtClean="0">
                <a:solidFill>
                  <a:schemeClr val="accent6"/>
                </a:solidFill>
                <a:latin typeface="+mn-lt"/>
                <a:ea typeface="Calibri" panose="020F0502020204030204" pitchFamily="34" charset="0"/>
              </a:rPr>
              <a:t>216-324 ч.</a:t>
            </a:r>
            <a:endParaRPr lang="ru-RU" sz="1600" b="1" dirty="0">
              <a:solidFill>
                <a:schemeClr val="accent6"/>
              </a:solidFill>
              <a:latin typeface="+mn-lt"/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65238" y="327025"/>
            <a:ext cx="9763125" cy="8318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Сравнительный анализ качества приема абитуриентов по направлениям  </a:t>
            </a:r>
            <a:br>
              <a:rPr lang="ru-RU" altLang="ru-RU" sz="2400" dirty="0">
                <a:latin typeface="+mj-lt"/>
                <a:cs typeface="Times New Roman" panose="02020603050405020304" pitchFamily="18" charset="0"/>
              </a:rPr>
            </a:b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«Педагогическое образование» и «Филология» (</a:t>
            </a:r>
            <a:r>
              <a:rPr lang="ru-RU" altLang="ru-RU" sz="2400" dirty="0" err="1">
                <a:latin typeface="+mj-lt"/>
                <a:cs typeface="Times New Roman" panose="02020603050405020304" pitchFamily="18" charset="0"/>
              </a:rPr>
              <a:t>бакалавриат</a:t>
            </a:r>
            <a:r>
              <a:rPr lang="ru-RU" altLang="ru-RU" sz="2400" dirty="0">
                <a:latin typeface="+mj-lt"/>
                <a:cs typeface="Times New Roman" panose="02020603050405020304" pitchFamily="18" charset="0"/>
              </a:rPr>
              <a:t>)*</a:t>
            </a:r>
            <a:endParaRPr lang="ru-RU" altLang="ru-RU" sz="3200" dirty="0">
              <a:latin typeface="+mj-lt"/>
              <a:cs typeface="+mn-cs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833438" y="1377950"/>
            <a:ext cx="8286750" cy="5046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2" name="Прямоугольник 27"/>
          <p:cNvSpPr>
            <a:spLocks noChangeArrowheads="1"/>
          </p:cNvSpPr>
          <p:nvPr/>
        </p:nvSpPr>
        <p:spPr bwMode="auto">
          <a:xfrm>
            <a:off x="9682163" y="4616450"/>
            <a:ext cx="233997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ru-RU" altLang="ru-RU" sz="1400" dirty="0"/>
              <a:t>*по данным </a:t>
            </a:r>
            <a:r>
              <a:rPr lang="ru-RU" altLang="ru-RU" sz="1400" dirty="0">
                <a:solidFill>
                  <a:srgbClr val="000000"/>
                </a:solidFill>
              </a:rPr>
              <a:t>мониторинга, проведенного ВШЭ совместно с </a:t>
            </a:r>
            <a:r>
              <a:rPr lang="ru-RU" altLang="ru-RU" sz="1400" dirty="0" err="1">
                <a:solidFill>
                  <a:srgbClr val="000000"/>
                </a:solidFill>
              </a:rPr>
              <a:t>Рособрнадзором</a:t>
            </a:r>
            <a:r>
              <a:rPr lang="ru-RU" altLang="ru-RU" sz="1400" dirty="0">
                <a:solidFill>
                  <a:srgbClr val="000000"/>
                </a:solidFill>
              </a:rPr>
              <a:t>, </a:t>
            </a:r>
            <a:r>
              <a:rPr lang="ru-RU" altLang="ru-RU" sz="1400" dirty="0" err="1">
                <a:solidFill>
                  <a:srgbClr val="000000"/>
                </a:solidFill>
              </a:rPr>
              <a:t>Минобрнауки</a:t>
            </a:r>
            <a:r>
              <a:rPr lang="ru-RU" altLang="ru-RU" sz="1400" dirty="0">
                <a:solidFill>
                  <a:srgbClr val="000000"/>
                </a:solidFill>
              </a:rPr>
              <a:t>  России и </a:t>
            </a:r>
            <a:r>
              <a:rPr lang="ru-RU" altLang="ru-RU" sz="1400" dirty="0"/>
              <a:t>компанией «Яндекс»</a:t>
            </a:r>
            <a:endParaRPr lang="ru-RU" altLang="ru-RU" sz="11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80"/>
          <a:stretch/>
        </p:blipFill>
        <p:spPr>
          <a:xfrm>
            <a:off x="1105310" y="1746511"/>
            <a:ext cx="8114479" cy="43095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682163" y="1695450"/>
            <a:ext cx="433387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82163" y="2506662"/>
            <a:ext cx="433387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682163" y="3317874"/>
            <a:ext cx="433387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27"/>
          <p:cNvSpPr>
            <a:spLocks noChangeArrowheads="1"/>
          </p:cNvSpPr>
          <p:nvPr/>
        </p:nvSpPr>
        <p:spPr bwMode="auto">
          <a:xfrm>
            <a:off x="10186988" y="1695450"/>
            <a:ext cx="2339975" cy="3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ru-RU" altLang="ru-RU" sz="1400" dirty="0" smtClean="0"/>
              <a:t>Максимальный балл</a:t>
            </a:r>
            <a:endParaRPr lang="ru-RU" altLang="ru-RU" sz="1100" dirty="0"/>
          </a:p>
        </p:txBody>
      </p:sp>
      <p:sp>
        <p:nvSpPr>
          <p:cNvPr id="12" name="Прямоугольник 27"/>
          <p:cNvSpPr>
            <a:spLocks noChangeArrowheads="1"/>
          </p:cNvSpPr>
          <p:nvPr/>
        </p:nvSpPr>
        <p:spPr bwMode="auto">
          <a:xfrm>
            <a:off x="10186988" y="2506662"/>
            <a:ext cx="2339975" cy="34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ru-RU" altLang="ru-RU" sz="1400" dirty="0" smtClean="0"/>
              <a:t>Минимальный балл</a:t>
            </a:r>
            <a:endParaRPr lang="ru-RU" altLang="ru-RU" sz="1100" dirty="0"/>
          </a:p>
        </p:txBody>
      </p:sp>
      <p:sp>
        <p:nvSpPr>
          <p:cNvPr id="13" name="Прямоугольник 27"/>
          <p:cNvSpPr>
            <a:spLocks noChangeArrowheads="1"/>
          </p:cNvSpPr>
          <p:nvPr/>
        </p:nvSpPr>
        <p:spPr bwMode="auto">
          <a:xfrm>
            <a:off x="10186988" y="3316654"/>
            <a:ext cx="2339975" cy="34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ru-RU" altLang="ru-RU" sz="1400" dirty="0" smtClean="0"/>
              <a:t>Средний балл</a:t>
            </a:r>
            <a:endParaRPr lang="ru-RU" altLang="ru-RU" sz="1100" dirty="0"/>
          </a:p>
        </p:txBody>
      </p:sp>
    </p:spTree>
    <p:extLst>
      <p:ext uri="{BB962C8B-B14F-4D97-AF65-F5344CB8AC3E}">
        <p14:creationId xmlns:p14="http://schemas.microsoft.com/office/powerpoint/2010/main" val="156179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31888" y="1296988"/>
            <a:ext cx="3840162" cy="1330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6925" y="1296988"/>
            <a:ext cx="3935413" cy="13303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131888" y="2868613"/>
            <a:ext cx="3840162" cy="1774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9" name="Прямоугольник 2"/>
          <p:cNvSpPr>
            <a:spLocks noChangeArrowheads="1"/>
          </p:cNvSpPr>
          <p:nvPr/>
        </p:nvSpPr>
        <p:spPr bwMode="auto">
          <a:xfrm>
            <a:off x="960438" y="1698625"/>
            <a:ext cx="40116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Уровень владения русским языком </a:t>
            </a:r>
            <a:endParaRPr lang="ru-RU" altLang="ru-RU" sz="160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абитуриентами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200"/>
          </a:p>
        </p:txBody>
      </p:sp>
      <p:sp>
        <p:nvSpPr>
          <p:cNvPr id="11270" name="Прямоугольник 11"/>
          <p:cNvSpPr>
            <a:spLocks noChangeArrowheads="1"/>
          </p:cNvSpPr>
          <p:nvPr/>
        </p:nvSpPr>
        <p:spPr bwMode="auto">
          <a:xfrm>
            <a:off x="7253288" y="1323975"/>
            <a:ext cx="36750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Пороговое значение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баллов ЕГЭ по русскому </a:t>
            </a:r>
            <a:r>
              <a:rPr lang="ru-RU" altLang="ru-RU" sz="1600" dirty="0" smtClean="0"/>
              <a:t>языку </a:t>
            </a:r>
            <a:br>
              <a:rPr lang="ru-RU" altLang="ru-RU" sz="1600" dirty="0" smtClean="0"/>
            </a:br>
            <a:r>
              <a:rPr lang="ru-RU" altLang="ru-RU" sz="1600" dirty="0" smtClean="0"/>
              <a:t>(порядок приема в вузы)</a:t>
            </a:r>
            <a:endParaRPr lang="ru-RU" altLang="ru-RU" sz="160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+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ТРКИ для иностранных абитуриентов</a:t>
            </a:r>
          </a:p>
        </p:txBody>
      </p:sp>
      <p:sp>
        <p:nvSpPr>
          <p:cNvPr id="11271" name="Прямоугольник 12"/>
          <p:cNvSpPr>
            <a:spLocks noChangeArrowheads="1"/>
          </p:cNvSpPr>
          <p:nvPr/>
        </p:nvSpPr>
        <p:spPr bwMode="auto">
          <a:xfrm>
            <a:off x="1235075" y="3455988"/>
            <a:ext cx="34607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Структура и содержание образовательных программ высшего образования </a:t>
            </a:r>
            <a:endParaRPr lang="ru-RU" altLang="ru-RU" sz="1200" b="1">
              <a:solidFill>
                <a:srgbClr val="00B0F0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5441950" y="1608138"/>
            <a:ext cx="1235075" cy="688975"/>
          </a:xfrm>
          <a:prstGeom prst="rightArrow">
            <a:avLst/>
          </a:prstGeom>
          <a:solidFill>
            <a:srgbClr val="2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3" name="Rectangle 2"/>
          <p:cNvSpPr>
            <a:spLocks noChangeArrowheads="1"/>
          </p:cNvSpPr>
          <p:nvPr/>
        </p:nvSpPr>
        <p:spPr bwMode="auto">
          <a:xfrm>
            <a:off x="2374783" y="512118"/>
            <a:ext cx="75424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dirty="0">
                <a:solidFill>
                  <a:srgbClr val="00000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Слагаемые качества </a:t>
            </a:r>
            <a:r>
              <a:rPr lang="ru-RU" altLang="ru-RU" sz="2400" dirty="0" smtClean="0">
                <a:solidFill>
                  <a:srgbClr val="00000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подготовки педагогических кадров</a:t>
            </a:r>
            <a:endParaRPr lang="ru-RU" altLang="ru-RU" sz="32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46925" y="2868613"/>
            <a:ext cx="3935413" cy="1774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5" name="Прямоугольник 11"/>
          <p:cNvSpPr>
            <a:spLocks noChangeArrowheads="1"/>
          </p:cNvSpPr>
          <p:nvPr/>
        </p:nvSpPr>
        <p:spPr bwMode="auto">
          <a:xfrm>
            <a:off x="7065168" y="3105955"/>
            <a:ext cx="40989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Сетевые программы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Дистанционное обучение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ФУМО, УМО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Независимая аттестация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(выпускной демонстрационный экзамен</a:t>
            </a:r>
            <a:r>
              <a:rPr lang="ru-RU" altLang="ru-RU" sz="1600" dirty="0" smtClean="0"/>
              <a:t>)</a:t>
            </a:r>
            <a:endParaRPr lang="ru-RU" altLang="ru-RU" sz="1600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441950" y="5330825"/>
            <a:ext cx="1235075" cy="688975"/>
          </a:xfrm>
          <a:prstGeom prst="rightArrow">
            <a:avLst/>
          </a:prstGeom>
          <a:solidFill>
            <a:srgbClr val="2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5441950" y="3402013"/>
            <a:ext cx="1235075" cy="688975"/>
          </a:xfrm>
          <a:prstGeom prst="rightArrow">
            <a:avLst/>
          </a:prstGeom>
          <a:solidFill>
            <a:srgbClr val="20AD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36650" y="4903788"/>
            <a:ext cx="3841750" cy="1543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79" name="Прямоугольник 12"/>
          <p:cNvSpPr>
            <a:spLocks noChangeArrowheads="1"/>
          </p:cNvSpPr>
          <p:nvPr/>
        </p:nvSpPr>
        <p:spPr bwMode="auto">
          <a:xfrm>
            <a:off x="1241425" y="5143500"/>
            <a:ext cx="3460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Непрерывное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профессиональное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/>
              <a:t>сопровождение и развитие педагогов</a:t>
            </a:r>
            <a:endParaRPr lang="ru-RU" altLang="ru-RU" sz="1200" b="1">
              <a:solidFill>
                <a:srgbClr val="00B0F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6925" y="4868863"/>
            <a:ext cx="3935413" cy="15430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81" name="Прямоугольник 11"/>
          <p:cNvSpPr>
            <a:spLocks noChangeArrowheads="1"/>
          </p:cNvSpPr>
          <p:nvPr/>
        </p:nvSpPr>
        <p:spPr bwMode="auto">
          <a:xfrm>
            <a:off x="7240588" y="5348288"/>
            <a:ext cx="36750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ru-RU" altLang="ru-RU" sz="1600" b="1" dirty="0" smtClean="0"/>
              <a:t>Федеральный ресурсный центр – </a:t>
            </a:r>
            <a:endParaRPr lang="ru-RU" altLang="ru-RU" sz="160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 smtClean="0"/>
              <a:t>Центр </a:t>
            </a:r>
            <a:r>
              <a:rPr lang="ru-RU" altLang="ru-RU" sz="1600" dirty="0"/>
              <a:t>компетенций и квалификаций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/>
              <a:t>в области русского языка</a:t>
            </a:r>
          </a:p>
        </p:txBody>
      </p:sp>
      <p:sp>
        <p:nvSpPr>
          <p:cNvPr id="11282" name="Прямоугольник 11"/>
          <p:cNvSpPr>
            <a:spLocks noChangeArrowheads="1"/>
          </p:cNvSpPr>
          <p:nvPr/>
        </p:nvSpPr>
        <p:spPr bwMode="auto">
          <a:xfrm>
            <a:off x="269875" y="1682750"/>
            <a:ext cx="6032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19ABD9"/>
                </a:solidFill>
              </a:rPr>
              <a:t>1.</a:t>
            </a:r>
          </a:p>
        </p:txBody>
      </p:sp>
      <p:sp>
        <p:nvSpPr>
          <p:cNvPr id="11283" name="Прямоугольник 11"/>
          <p:cNvSpPr>
            <a:spLocks noChangeArrowheads="1"/>
          </p:cNvSpPr>
          <p:nvPr/>
        </p:nvSpPr>
        <p:spPr bwMode="auto">
          <a:xfrm>
            <a:off x="288925" y="3402013"/>
            <a:ext cx="603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19ABD9"/>
                </a:solidFill>
              </a:rPr>
              <a:t>2.</a:t>
            </a:r>
          </a:p>
        </p:txBody>
      </p:sp>
      <p:sp>
        <p:nvSpPr>
          <p:cNvPr id="11284" name="Прямоугольник 11"/>
          <p:cNvSpPr>
            <a:spLocks noChangeArrowheads="1"/>
          </p:cNvSpPr>
          <p:nvPr/>
        </p:nvSpPr>
        <p:spPr bwMode="auto">
          <a:xfrm>
            <a:off x="330200" y="5316538"/>
            <a:ext cx="604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19ABD9"/>
                </a:solidFill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40143291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545</Words>
  <Application>Microsoft Office PowerPoint</Application>
  <PresentationFormat>Широкоэкранный</PresentationFormat>
  <Paragraphs>185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 Дмитрий Викторович</dc:creator>
  <cp:lastModifiedBy>Парфенова Светлана Леонидовна</cp:lastModifiedBy>
  <cp:revision>68</cp:revision>
  <cp:lastPrinted>2019-11-26T11:24:28Z</cp:lastPrinted>
  <dcterms:created xsi:type="dcterms:W3CDTF">2019-11-21T09:13:05Z</dcterms:created>
  <dcterms:modified xsi:type="dcterms:W3CDTF">2020-01-21T16:20:17Z</dcterms:modified>
</cp:coreProperties>
</file>