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1" r:id="rId4"/>
    <p:sldId id="287" r:id="rId5"/>
    <p:sldId id="280" r:id="rId6"/>
    <p:sldId id="284" r:id="rId7"/>
    <p:sldId id="282" r:id="rId8"/>
    <p:sldId id="285" r:id="rId9"/>
    <p:sldId id="283" r:id="rId10"/>
  </p:sldIdLst>
  <p:sldSz cx="6858000" cy="9906000" type="A4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78" userDrawn="1">
          <p15:clr>
            <a:srgbClr val="A4A3A4"/>
          </p15:clr>
        </p15:guide>
        <p15:guide id="3" orient="horz" pos="5683" userDrawn="1">
          <p15:clr>
            <a:srgbClr val="A4A3A4"/>
          </p15:clr>
        </p15:guide>
        <p15:guide id="4" pos="278" userDrawn="1">
          <p15:clr>
            <a:srgbClr val="A4A3A4"/>
          </p15:clr>
        </p15:guide>
        <p15:guide id="5" pos="4065" userDrawn="1">
          <p15:clr>
            <a:srgbClr val="A4A3A4"/>
          </p15:clr>
        </p15:guide>
        <p15:guide id="6" pos="595" userDrawn="1">
          <p15:clr>
            <a:srgbClr val="A4A3A4"/>
          </p15:clr>
        </p15:guide>
        <p15:guide id="7" pos="436" userDrawn="1">
          <p15:clr>
            <a:srgbClr val="A4A3A4"/>
          </p15:clr>
        </p15:guide>
        <p15:guide id="8" orient="horz" pos="5501" userDrawn="1">
          <p15:clr>
            <a:srgbClr val="A4A3A4"/>
          </p15:clr>
        </p15:guide>
        <p15:guide id="9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665"/>
    <a:srgbClr val="FFFFFF"/>
    <a:srgbClr val="0E4A8C"/>
    <a:srgbClr val="064676"/>
    <a:srgbClr val="064473"/>
    <a:srgbClr val="0E70DC"/>
    <a:srgbClr val="78C7FF"/>
    <a:srgbClr val="1158A7"/>
    <a:srgbClr val="0097FE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240" y="84"/>
      </p:cViewPr>
      <p:guideLst>
        <p:guide orient="horz" pos="5978"/>
        <p:guide orient="horz" pos="5683"/>
        <p:guide pos="278"/>
        <p:guide pos="4065"/>
        <p:guide pos="595"/>
        <p:guide pos="436"/>
        <p:guide orient="horz" pos="5501"/>
        <p:guide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787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DF31F22-F40A-4970-870E-7892BFF1BA28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787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23D5D36-B2AE-4486-BCB1-CEA05DEF6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3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2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F234746-9E70-4961-9ED1-D98284AC9482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6713" y="852488"/>
            <a:ext cx="158750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4" y="3276730"/>
            <a:ext cx="7952740" cy="2680961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2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4134A0D-820D-46FB-90A8-976BB0BF1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08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91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5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41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1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170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9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2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82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9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2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68E9-39B0-420D-B66A-F497173E513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 flipV="1">
            <a:off x="98475" y="112540"/>
            <a:ext cx="1311226" cy="1906759"/>
            <a:chOff x="0" y="0"/>
            <a:chExt cx="1853252" cy="2693612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5" name="Равнобедренный треугольник 2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23" name="Прямая соединительная линия 22"/>
            <p:cNvCxnSpPr>
              <a:stCxn id="29" idx="1"/>
              <a:endCxn id="2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39"/>
          <p:cNvSpPr/>
          <p:nvPr/>
        </p:nvSpPr>
        <p:spPr>
          <a:xfrm>
            <a:off x="850006" y="2998415"/>
            <a:ext cx="5142029" cy="234525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ИНФОРМАЦИЯ</a:t>
            </a:r>
            <a:r>
              <a:rPr lang="ru-RU" sz="23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  <a:t/>
            </a:r>
            <a:b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 результатах работы </a:t>
            </a:r>
            <a:b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 обращениями граждан</a:t>
            </a:r>
            <a:endParaRPr lang="ru-RU" sz="1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Министерстве науки </a:t>
            </a: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 высшего образования Российской Федерации </a:t>
            </a:r>
          </a:p>
          <a:p>
            <a:pPr algn="ctr">
              <a:lnSpc>
                <a:spcPct val="80000"/>
              </a:lnSpc>
            </a:pPr>
            <a:endParaRPr lang="ru-RU" sz="12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за 20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20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г.</a:t>
            </a:r>
            <a:endParaRPr lang="ru-RU" sz="23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 flipH="1">
            <a:off x="5457875" y="7884940"/>
            <a:ext cx="1311226" cy="1906759"/>
            <a:chOff x="0" y="0"/>
            <a:chExt cx="1853252" cy="2693612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54" name="Равнобедренный треугольник 5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5" name="Равнобедренный треугольник 5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6" name="Равнобедренный треугольник 5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53" name="Прямая соединительная линия 52"/>
            <p:cNvCxnSpPr>
              <a:stCxn id="59" idx="1"/>
              <a:endCxn id="5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813" y="204840"/>
            <a:ext cx="6176291" cy="60097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64879"/>
                </a:solidFill>
                <a:latin typeface="Cambria" panose="02040503050406030204" pitchFamily="18" charset="0"/>
              </a:rPr>
              <a:t>СОДЕРЖАНИЕ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232" y="1571026"/>
            <a:ext cx="307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1828800"/>
            <a:ext cx="3633559" cy="662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8011" y="97938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2292853"/>
            <a:ext cx="47524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ВЕДОМСТВЕННАЯ </a:t>
            </a:r>
            <a:b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   ПРИНАДЛЕЖНОСТЬ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65271" y="15556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2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82415" y="240204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3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2679700"/>
            <a:ext cx="3619238" cy="264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524001" y="9544897"/>
            <a:ext cx="495785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Отчет о результатах работы с обращениями граждан за 20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3129528"/>
            <a:ext cx="475245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ЧАСТО ЗАДАВАЕМЫЕ ВОПРОСЫ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263365" y="304950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64676"/>
                </a:solidFill>
                <a:latin typeface="Cambria" panose="02040503050406030204" pitchFamily="18" charset="0"/>
              </a:rPr>
              <a:t>4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3976617" y="3342890"/>
            <a:ext cx="2362234" cy="3439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3864600"/>
            <a:ext cx="475245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IV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СРАВНИТЕЛЬНАЯ СТАТИСТИКА 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3976617" y="4057683"/>
            <a:ext cx="2362234" cy="3439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298848" y="3809039"/>
            <a:ext cx="268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64676"/>
                </a:solidFill>
                <a:latin typeface="Cambria" panose="020405030504060302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542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524277" y="9533408"/>
            <a:ext cx="4917494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Отчет 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2020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9896" y="1224531"/>
            <a:ext cx="6017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  <a:ea typeface="+mj-ea"/>
                <a:cs typeface="+mj-cs"/>
              </a:rPr>
              <a:t>В период с </a:t>
            </a:r>
            <a:r>
              <a:rPr lang="ru-RU" sz="1400" b="1" dirty="0" smtClean="0">
                <a:solidFill>
                  <a:srgbClr val="C00000"/>
                </a:solidFill>
                <a:latin typeface="Cambria" panose="02040503050406030204" pitchFamily="18" charset="0"/>
                <a:ea typeface="+mj-ea"/>
                <a:cs typeface="+mj-cs"/>
              </a:rPr>
              <a:t>1 января по 31 декабря 2020</a:t>
            </a: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  <a:ea typeface="+mj-ea"/>
                <a:cs typeface="+mj-cs"/>
              </a:rPr>
              <a:t> года в Министерство науки </a:t>
            </a:r>
            <a:b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  <a:ea typeface="+mj-ea"/>
                <a:cs typeface="+mj-cs"/>
              </a:rPr>
            </a:b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  <a:ea typeface="+mj-ea"/>
                <a:cs typeface="+mj-cs"/>
              </a:rPr>
              <a:t>и высшего образования Российской Федерации поступило:</a:t>
            </a:r>
            <a:endParaRPr lang="ru-RU" sz="1400" dirty="0">
              <a:solidFill>
                <a:srgbClr val="072A50"/>
              </a:solidFill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25096" y="1834378"/>
            <a:ext cx="1122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29894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27628" y="2994909"/>
            <a:ext cx="1066318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Заявления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(80%)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565261" y="1931186"/>
            <a:ext cx="3876510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обращений граждан и объединений граждан</a:t>
            </a: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11787" y="2651071"/>
            <a:ext cx="898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23887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92711" y="3006516"/>
            <a:ext cx="865943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Жалобы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(16%)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148012" y="2662678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4870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20223" y="2972645"/>
            <a:ext cx="1324978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Предложения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(3%)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576376" y="2628807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896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684323" y="2993050"/>
            <a:ext cx="1668329" cy="99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«Не-обращения»: </a:t>
            </a:r>
            <a:r>
              <a:rPr lang="ru-RU" sz="105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благодарности, приглашения, поздравления</a:t>
            </a:r>
            <a:endParaRPr lang="en-US" sz="1050" dirty="0" smtClean="0">
              <a:solidFill>
                <a:srgbClr val="072A5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(1%)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267368" y="2661824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241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5" name="Прямая со стрелкой 14"/>
          <p:cNvCxnSpPr>
            <a:endCxn id="75" idx="0"/>
          </p:cNvCxnSpPr>
          <p:nvPr/>
        </p:nvCxnSpPr>
        <p:spPr>
          <a:xfrm flipH="1">
            <a:off x="1160789" y="2264351"/>
            <a:ext cx="354927" cy="38672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11" idx="2"/>
          </p:cNvCxnSpPr>
          <p:nvPr/>
        </p:nvCxnSpPr>
        <p:spPr>
          <a:xfrm>
            <a:off x="1886593" y="2296043"/>
            <a:ext cx="318326" cy="45281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80" idx="1"/>
          </p:cNvCxnSpPr>
          <p:nvPr/>
        </p:nvCxnSpPr>
        <p:spPr>
          <a:xfrm>
            <a:off x="2045756" y="2268729"/>
            <a:ext cx="1530620" cy="560133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82" idx="1"/>
          </p:cNvCxnSpPr>
          <p:nvPr/>
        </p:nvCxnSpPr>
        <p:spPr>
          <a:xfrm>
            <a:off x="2197498" y="2080601"/>
            <a:ext cx="3069870" cy="781278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171763"/>
              </p:ext>
            </p:extLst>
          </p:nvPr>
        </p:nvGraphicFramePr>
        <p:xfrm>
          <a:off x="788492" y="4238300"/>
          <a:ext cx="556416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40"/>
                <a:gridCol w="1391040"/>
                <a:gridCol w="1391040"/>
                <a:gridCol w="13910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Первичное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Повторное 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Многократное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Количество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22894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3040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1269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%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77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10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13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9" name="Прямоугольник 88"/>
          <p:cNvSpPr/>
          <p:nvPr/>
        </p:nvSpPr>
        <p:spPr>
          <a:xfrm>
            <a:off x="719049" y="5601514"/>
            <a:ext cx="1196225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Тип автора:</a:t>
            </a:r>
            <a:endParaRPr lang="en-US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496" y="6096604"/>
            <a:ext cx="503119" cy="557446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9" y="6052821"/>
            <a:ext cx="558800" cy="628393"/>
          </a:xfrm>
          <a:prstGeom prst="rect">
            <a:avLst/>
          </a:prstGeom>
        </p:spPr>
      </p:pic>
      <p:sp>
        <p:nvSpPr>
          <p:cNvPr id="90" name="Прямоугольник 89"/>
          <p:cNvSpPr/>
          <p:nvPr/>
        </p:nvSpPr>
        <p:spPr>
          <a:xfrm>
            <a:off x="1256344" y="6355962"/>
            <a:ext cx="1160401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Физическое лицо (99%)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399344" y="5956034"/>
            <a:ext cx="898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29736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2" name="Прямая со стрелкой 91"/>
          <p:cNvCxnSpPr>
            <a:stCxn id="91" idx="3"/>
          </p:cNvCxnSpPr>
          <p:nvPr/>
        </p:nvCxnSpPr>
        <p:spPr>
          <a:xfrm flipV="1">
            <a:off x="2297347" y="5956035"/>
            <a:ext cx="279711" cy="200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2189442" y="6337729"/>
            <a:ext cx="508869" cy="28273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2438815" y="6052821"/>
            <a:ext cx="1827786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Индивидуальное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359716" y="6688108"/>
            <a:ext cx="182778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Коллективное</a:t>
            </a: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761924" y="6404738"/>
            <a:ext cx="5261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512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588874" y="5772125"/>
            <a:ext cx="753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29224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903282" y="6316104"/>
            <a:ext cx="1335593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Юридическое лицо (</a:t>
            </a:r>
            <a:r>
              <a:rPr lang="ru-RU" sz="1400" dirty="0">
                <a:solidFill>
                  <a:srgbClr val="072A50"/>
                </a:solidFill>
                <a:latin typeface="Cambria" panose="02040503050406030204" pitchFamily="18" charset="0"/>
              </a:rPr>
              <a:t>1</a:t>
            </a: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212154" y="5981027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158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90368" y="3869090"/>
            <a:ext cx="1718804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Тип повторности:</a:t>
            </a:r>
            <a:endParaRPr lang="en-US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524277" y="9533408"/>
            <a:ext cx="4917494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Отчет 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2020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3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356" y="1140645"/>
            <a:ext cx="5944191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072A50"/>
                </a:solidFill>
                <a:latin typeface="Cambria" panose="02040503050406030204" pitchFamily="18" charset="0"/>
              </a:rPr>
              <a:t>Источники поступления 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обращений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(доля </a:t>
            </a:r>
            <a:r>
              <a:rPr lang="ru-RU" sz="1400" b="1" dirty="0">
                <a:solidFill>
                  <a:srgbClr val="072A50"/>
                </a:solidFill>
                <a:latin typeface="Cambria" panose="02040503050406030204" pitchFamily="18" charset="0"/>
              </a:rPr>
              <a:t>обращений граждан, 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поступивших </a:t>
            </a:r>
            <a:r>
              <a:rPr lang="ru-RU" sz="1400" b="1" dirty="0">
                <a:solidFill>
                  <a:srgbClr val="072A50"/>
                </a:solidFill>
                <a:latin typeface="Cambria" panose="02040503050406030204" pitchFamily="18" charset="0"/>
              </a:rPr>
              <a:t>в </a:t>
            </a:r>
            <a:r>
              <a:rPr lang="ru-RU" sz="1400" b="1" dirty="0" err="1" smtClean="0">
                <a:solidFill>
                  <a:srgbClr val="072A50"/>
                </a:solidFill>
                <a:latin typeface="Cambria" panose="02040503050406030204" pitchFamily="18" charset="0"/>
              </a:rPr>
              <a:t>Минобрнауки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 России) </a:t>
            </a:r>
            <a:endParaRPr lang="ru-RU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524277" y="3331279"/>
            <a:ext cx="402250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В форме электронного документа</a:t>
            </a:r>
            <a:r>
              <a:rPr lang="en-US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:</a:t>
            </a:r>
            <a:br>
              <a:rPr lang="en-US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</a:b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904367" y="4763507"/>
            <a:ext cx="1443945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Официальный сайт</a:t>
            </a:r>
            <a:endParaRPr lang="en-US" sz="12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296522" y="4688933"/>
            <a:ext cx="1269535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Электронная почта Министерства</a:t>
            </a:r>
            <a:endParaRPr lang="en-US" sz="12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538753" y="4761023"/>
            <a:ext cx="1521140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Информационный </a:t>
            </a:r>
            <a:r>
              <a:rPr lang="ru-RU" sz="1200" dirty="0">
                <a:solidFill>
                  <a:srgbClr val="072A50"/>
                </a:solidFill>
                <a:latin typeface="Cambria" panose="02040503050406030204" pitchFamily="18" charset="0"/>
              </a:rPr>
              <a:t>канал </a:t>
            </a:r>
            <a:r>
              <a:rPr lang="en-US" sz="1200" dirty="0" err="1" smtClean="0">
                <a:solidFill>
                  <a:srgbClr val="072A50"/>
                </a:solidFill>
                <a:latin typeface="Cambria" panose="02040503050406030204" pitchFamily="18" charset="0"/>
              </a:rPr>
              <a:t>ViPNet</a:t>
            </a:r>
            <a:r>
              <a:rPr lang="en-US" sz="12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 </a:t>
            </a:r>
            <a:endParaRPr lang="ru-RU" sz="12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1249473" y="4364719"/>
            <a:ext cx="753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10328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23" name="Прямая со стрелкой 122"/>
          <p:cNvCxnSpPr/>
          <p:nvPr/>
        </p:nvCxnSpPr>
        <p:spPr>
          <a:xfrm flipH="1">
            <a:off x="1861652" y="3901335"/>
            <a:ext cx="1040540" cy="37392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3863255" y="3914595"/>
            <a:ext cx="1381140" cy="43210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2632928" y="4367883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6486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783878" y="4364719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4983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0" name="Прямая со стрелкой 129"/>
          <p:cNvCxnSpPr/>
          <p:nvPr/>
        </p:nvCxnSpPr>
        <p:spPr>
          <a:xfrm flipH="1">
            <a:off x="2996993" y="3978865"/>
            <a:ext cx="225839" cy="305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729194" y="4789913"/>
            <a:ext cx="1521140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МЭДО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3622092" y="3976069"/>
            <a:ext cx="267683" cy="29758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5169804" y="4399027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2946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240885"/>
              </p:ext>
            </p:extLst>
          </p:nvPr>
        </p:nvGraphicFramePr>
        <p:xfrm>
          <a:off x="683412" y="1722928"/>
          <a:ext cx="5652994" cy="1180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313"/>
                <a:gridCol w="1767481"/>
                <a:gridCol w="2743200"/>
              </a:tblGrid>
              <a:tr h="143894"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Письменных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В форме электронного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документа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831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Количество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5151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24743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44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%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17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83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3006728" y="3607551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24743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2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2013"/>
            <a:ext cx="6858000" cy="6215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ВЕДОМСТВЕННАЯ ПРИНАДЛЕЖНОСТЬ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62051" y="9544897"/>
            <a:ext cx="531980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Отчет 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2020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4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536" y="2434532"/>
            <a:ext cx="574355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Иные обращения направлены по принадлежности в:</a:t>
            </a: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631649"/>
              </p:ext>
            </p:extLst>
          </p:nvPr>
        </p:nvGraphicFramePr>
        <p:xfrm>
          <a:off x="495270" y="3140630"/>
          <a:ext cx="6087744" cy="3684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037"/>
                <a:gridCol w="1148707"/>
              </a:tblGrid>
              <a:tr h="779092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Наименование 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Количество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Министерство просвещения Российской Федерации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3947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Федеральная служба по надзору в сфере образования и науки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624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Региональные органы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исполнительной власти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l"/>
                      <a:endParaRPr lang="ru-RU" sz="1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609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Министерство здравоохранения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Российской Федерации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l"/>
                      <a:endParaRPr lang="ru-RU" sz="1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401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Иные органы и организации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319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Итого: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5900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289485" y="7557741"/>
            <a:ext cx="63176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dirty="0" smtClean="0">
                <a:solidFill>
                  <a:srgbClr val="072A50"/>
                </a:solidFill>
                <a:latin typeface="Cambria" panose="02040503050406030204" pitchFamily="18" charset="0"/>
              </a:rPr>
              <a:t>В целях уменьшения количества обращений, поступающих не по принадлежности, </a:t>
            </a:r>
            <a:br>
              <a:rPr lang="ru-RU" dirty="0" smtClean="0">
                <a:solidFill>
                  <a:srgbClr val="072A50"/>
                </a:solidFill>
                <a:latin typeface="Cambria" panose="02040503050406030204" pitchFamily="18" charset="0"/>
              </a:rPr>
            </a:br>
            <a:r>
              <a:rPr lang="ru-RU" dirty="0" smtClean="0">
                <a:solidFill>
                  <a:srgbClr val="072A50"/>
                </a:solidFill>
                <a:latin typeface="Cambria" panose="02040503050406030204" pitchFamily="18" charset="0"/>
              </a:rPr>
              <a:t>на официальном сайте Министерства в разделе «Обращения граждан» дополнительно размещена информация о полномочиях Минобрнауки России, </a:t>
            </a:r>
            <a:r>
              <a:rPr lang="ru-RU" dirty="0" err="1" smtClean="0">
                <a:solidFill>
                  <a:srgbClr val="072A50"/>
                </a:solidFill>
                <a:latin typeface="Cambria" panose="02040503050406030204" pitchFamily="18" charset="0"/>
              </a:rPr>
              <a:t>Минпросвещения</a:t>
            </a:r>
            <a:r>
              <a:rPr lang="ru-RU" dirty="0" smtClean="0">
                <a:solidFill>
                  <a:srgbClr val="072A50"/>
                </a:solidFill>
                <a:latin typeface="Cambria" panose="02040503050406030204" pitchFamily="18" charset="0"/>
              </a:rPr>
              <a:t> России и </a:t>
            </a:r>
            <a:r>
              <a:rPr lang="ru-RU" dirty="0" err="1" smtClean="0">
                <a:solidFill>
                  <a:srgbClr val="072A50"/>
                </a:solidFill>
                <a:latin typeface="Cambria" panose="02040503050406030204" pitchFamily="18" charset="0"/>
              </a:rPr>
              <a:t>Рособрнадзора</a:t>
            </a:r>
            <a:endParaRPr lang="ru-RU" dirty="0" smtClean="0">
              <a:solidFill>
                <a:srgbClr val="072A5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endParaRPr lang="en-US" sz="12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20715" y="1498202"/>
            <a:ext cx="4740275" cy="48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solidFill>
                  <a:srgbClr val="072A50"/>
                </a:solidFill>
                <a:latin typeface="Cambria" panose="02040503050406030204" pitchFamily="18" charset="0"/>
                <a:ea typeface="+mj-ea"/>
                <a:cs typeface="+mj-cs"/>
              </a:rPr>
              <a:t>23994 </a:t>
            </a: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  <a:ea typeface="+mj-ea"/>
                <a:cs typeface="+mj-cs"/>
              </a:rPr>
              <a:t>обращений из 29894 поступило </a:t>
            </a: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по </a:t>
            </a:r>
            <a:r>
              <a:rPr lang="ru-RU" sz="1400" dirty="0">
                <a:solidFill>
                  <a:srgbClr val="072A50"/>
                </a:solidFill>
                <a:latin typeface="Cambria" panose="02040503050406030204" pitchFamily="18" charset="0"/>
              </a:rPr>
              <a:t>вопросам, 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Cambria" panose="02040503050406030204" pitchFamily="18" charset="0"/>
              </a:rPr>
              <a:t>отнесенным к компетенции Минобрнауки </a:t>
            </a:r>
            <a:r>
              <a:rPr lang="ru-RU" sz="1400" dirty="0" smtClean="0">
                <a:solidFill>
                  <a:srgbClr val="072A50"/>
                </a:solidFill>
                <a:latin typeface="Cambria" panose="02040503050406030204" pitchFamily="18" charset="0"/>
              </a:rPr>
              <a:t>России</a:t>
            </a: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96" y="1378756"/>
            <a:ext cx="11229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8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0%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58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ЧАСТО ЗАДАВАЕМЫЕ ВОПРОСЫ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518982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Отчет 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2020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180" y="1018716"/>
            <a:ext cx="58367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</a:rPr>
              <a:t>В 2020 году в обращениях граждан, </a:t>
            </a:r>
          </a:p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</a:rPr>
              <a:t>поступивших в </a:t>
            </a: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Минобрнауки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</a:rPr>
              <a:t> России в рамках полномочий Министерства, наиболее часто содержались вопросы: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25499"/>
              </p:ext>
            </p:extLst>
          </p:nvPr>
        </p:nvGraphicFramePr>
        <p:xfrm>
          <a:off x="357536" y="1790164"/>
          <a:ext cx="6326599" cy="770290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8165"/>
                <a:gridCol w="3618722"/>
                <a:gridCol w="953036"/>
                <a:gridCol w="1416676"/>
              </a:tblGrid>
              <a:tr h="976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Категория вопросов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Общее количество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Процент от поступивших по принадлежности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1916" marR="31916" marT="0" marB="0" anchor="ctr"/>
                </a:tc>
              </a:tr>
              <a:tr h="68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Образовательные стандарты, требования </a:t>
                      </a:r>
                      <a:b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 образовательному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процессу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условия проведения образовательного процесса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1%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574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Поступление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образовательные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организации высшего образования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ru-RU" sz="11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в том числе, 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поступление в вуз онлайн, жалобы</a:t>
                      </a:r>
                      <a:r>
                        <a:rPr lang="ru-RU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на приемные комиссии вузов</a:t>
                      </a:r>
                      <a:r>
                        <a:rPr lang="en-US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ru-RU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поступление иностранных студентов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2286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10%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1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Дистанционное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образование</a:t>
                      </a:r>
                      <a:r>
                        <a:rPr lang="en-US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нарушения </a:t>
                      </a:r>
                      <a:r>
                        <a:rPr lang="ru-RU" sz="1400" b="0" i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санитарно</a:t>
                      </a:r>
                      <a:r>
                        <a:rPr lang="ru-RU" sz="1400" b="0" i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эпидемиологических </a:t>
                      </a:r>
                      <a:r>
                        <a:rPr lang="ru-RU" sz="1400" b="0" i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 </a:t>
                      </a:r>
                      <a:r>
                        <a:rPr lang="en-US" sz="14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b="0" i="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том числе</a:t>
                      </a:r>
                      <a:r>
                        <a:rPr lang="en-US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по </a:t>
                      </a:r>
                      <a:r>
                        <a:rPr lang="en-US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ru-RU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-19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1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Деятельность научных организаций и их руководителей</a:t>
                      </a:r>
                      <a:br>
                        <a:rPr lang="ru-RU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100" i="1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(в том </a:t>
                      </a:r>
                      <a:r>
                        <a:rPr lang="ru-RU" sz="1100" i="1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числе</a:t>
                      </a:r>
                      <a:r>
                        <a:rPr lang="en-US" sz="1100" i="1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100" i="1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i="1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 сохранении РФФИ)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13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Проведение научных исследований</a:t>
                      </a:r>
                      <a:b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1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(в том числе, о научных открытиях и 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изобретениях</a:t>
                      </a:r>
                      <a:r>
                        <a:rPr lang="en-US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граждан)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,5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6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Присвоение ученых степеней и званий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2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Медицинская помощь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лечение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04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Стипендии, материальная помощь и другие денежные выплаты обучающимся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1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Порядок выезда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из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Российской Федерации </a:t>
                      </a:r>
                      <a:b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въезда в Российскую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Федерацию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 том числе</a:t>
                      </a:r>
                      <a:r>
                        <a:rPr lang="en-US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иностранных</a:t>
                      </a:r>
                      <a:r>
                        <a:rPr lang="ru-RU" sz="1100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студентов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55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Трудовые отношения. Заключение, изменение </a:t>
                      </a:r>
                      <a:r>
                        <a:rPr lang="ru-RU" sz="1400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прекращение трудового договора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100" i="1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 том </a:t>
                      </a:r>
                      <a:r>
                        <a:rPr lang="ru-RU" sz="1100" i="1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числе</a:t>
                      </a:r>
                      <a:r>
                        <a:rPr lang="en-US" sz="1100" i="1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100" i="1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руководители подведомственных</a:t>
                      </a:r>
                      <a:r>
                        <a:rPr lang="ru-RU" sz="1100" i="1" kern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i="1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организаций</a:t>
                      </a:r>
                      <a:r>
                        <a:rPr lang="ru-RU" sz="1400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ЧАСТО ЗАДАВАЕМЫЕ ВОПРОСЫ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Отчет 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2020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6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180" y="1084015"/>
            <a:ext cx="58367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</a:rPr>
              <a:t>В 2020 году в обращениях граждан, </a:t>
            </a:r>
          </a:p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</a:rPr>
              <a:t>поступивших в </a:t>
            </a: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Минобрнауки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</a:rPr>
              <a:t> России в рамках полномочий Министерства, наиболее часто содержались вопросы: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21784"/>
              </p:ext>
            </p:extLst>
          </p:nvPr>
        </p:nvGraphicFramePr>
        <p:xfrm>
          <a:off x="347121" y="1824010"/>
          <a:ext cx="6260054" cy="69310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7730"/>
                <a:gridCol w="3605460"/>
                <a:gridCol w="877939"/>
                <a:gridCol w="1428925"/>
              </a:tblGrid>
              <a:tr h="539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Конфликтные ситуации </a:t>
                      </a:r>
                      <a:b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 образовательных организациях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 том числе</a:t>
                      </a:r>
                      <a:r>
                        <a:rPr lang="en-US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увольнение и восстановление на работе )</a:t>
                      </a:r>
                      <a:endParaRPr lang="ru-RU" sz="1100" i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05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Восстановление утраченных документов </a:t>
                      </a:r>
                      <a:br>
                        <a:rPr lang="ru-RU" sz="1400" i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ru-RU" sz="1400" i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об образовании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89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Проведение общественных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6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Места для проживания обучающихся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6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Заработная плата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система оплаты труда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 том </a:t>
                      </a: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числе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педагогических работников </a:t>
                      </a: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61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Государственная итоговая аттестация обучающихся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0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Формирование </a:t>
                      </a:r>
                      <a:b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реализация научной политики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0.5%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598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Трудоустройство и занятость населения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(в том 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числе</a:t>
                      </a:r>
                      <a:r>
                        <a:rPr lang="en-US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,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выпускников</a:t>
                      </a:r>
                      <a:r>
                        <a:rPr lang="en-US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100" i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вузов)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 0.4%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Образование, полученное в иностранном государстве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85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Популяризация и пропаганда науки, научных достижений, научных знаний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4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Создание, реорганизация </a:t>
                      </a:r>
                      <a:b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ликвидация образовательных организаций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0,3%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ЧАСТО ЗАДАВАЕМЫЕ ВОПРОСЫ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Отчет 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2020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7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180" y="1018716"/>
            <a:ext cx="58367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 </a:t>
            </a:r>
            <a:r>
              <a:rPr lang="en-US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ru-RU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0</a:t>
            </a:r>
            <a:r>
              <a:rPr lang="en-US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20</a:t>
            </a:r>
            <a:r>
              <a:rPr lang="ru-RU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году в обращениях граждан, 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поступивших в Минобрнауки России в рамках полномочий Министерства</a:t>
            </a:r>
            <a:r>
              <a:rPr lang="en-US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,</a:t>
            </a:r>
            <a:r>
              <a:rPr lang="ru-RU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наиболее часто содержались вопросы:</a:t>
            </a:r>
            <a:endParaRPr lang="en-US" sz="1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590743"/>
              </p:ext>
            </p:extLst>
          </p:nvPr>
        </p:nvGraphicFramePr>
        <p:xfrm>
          <a:off x="421985" y="1758711"/>
          <a:ext cx="6261498" cy="5059830"/>
        </p:xfrm>
        <a:graphic>
          <a:graphicData uri="http://schemas.openxmlformats.org/drawingml/2006/table">
            <a:tbl>
              <a:tblPr firstRow="1" firstCol="1" bandRow="1"/>
              <a:tblGrid>
                <a:gridCol w="354648"/>
                <a:gridCol w="3470903"/>
                <a:gridCol w="953036"/>
                <a:gridCol w="1482911"/>
              </a:tblGrid>
              <a:tr h="4274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Переподготовка </a:t>
                      </a:r>
                      <a:b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повышение квалификации педагогических работников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0,2%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Меры социальной поддержки </a:t>
                      </a:r>
                      <a:b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стимулирования ученых </a:t>
                      </a:r>
                      <a:b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научных работников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0,2%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Международное сотрудничество в сфере науки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1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Льготы в законодательстве о социальном обеспечении и социальном страховании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Меры социальной поддержки педагогических работников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Вопросы кадрового обеспечения организаций, предприятий и учреждений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Условия и охрана труда. Организация и управление охраной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4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Иные категории вопросов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6758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,2%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4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</a:rPr>
                        <a:t>Итого</a:t>
                      </a:r>
                      <a:r>
                        <a:rPr lang="en-US" sz="1400" b="1" dirty="0" smtClean="0">
                          <a:effectLst/>
                          <a:latin typeface="+mn-lt"/>
                        </a:rPr>
                        <a:t>:</a:t>
                      </a:r>
                      <a:endParaRPr lang="ru-RU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23994</a:t>
                      </a:r>
                      <a:endParaRPr lang="ru-RU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2013"/>
            <a:ext cx="6858000" cy="621558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IV</a:t>
            </a:r>
            <a:r>
              <a:rPr lang="en-US" sz="24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.</a:t>
            </a:r>
            <a:r>
              <a:rPr lang="ru-RU" sz="24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СРАВНИТЕЛЬНАЯ СТАТИСТИКА 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62051" y="9544897"/>
            <a:ext cx="531980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Отчет 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2020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8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89485" y="7557741"/>
            <a:ext cx="6317690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en-US" sz="12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827757"/>
              </p:ext>
            </p:extLst>
          </p:nvPr>
        </p:nvGraphicFramePr>
        <p:xfrm>
          <a:off x="499056" y="1730461"/>
          <a:ext cx="5863107" cy="158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876"/>
                <a:gridCol w="2846231"/>
              </a:tblGrid>
              <a:tr h="62284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2019 год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2020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367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21509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29894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536" y="1220002"/>
            <a:ext cx="65685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Количество обращений</a:t>
            </a:r>
            <a:r>
              <a:rPr lang="en-US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,</a:t>
            </a:r>
            <a:r>
              <a:rPr lang="ru-RU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поступивших в 2019 и 2020 гг.</a:t>
            </a:r>
            <a:endParaRPr lang="ru-RU" sz="1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4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6302</TotalTime>
  <Words>719</Words>
  <Application>Microsoft Office PowerPoint</Application>
  <PresentationFormat>Лист A4 (210x297 мм)</PresentationFormat>
  <Paragraphs>257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Times New Roman</vt:lpstr>
      <vt:lpstr>Тема Office</vt:lpstr>
      <vt:lpstr>Презентация PowerPoint</vt:lpstr>
      <vt:lpstr>СОДЕРЖАНИЕ </vt:lpstr>
      <vt:lpstr> I. ОБЩИЕ СВЕДЕНИЯ</vt:lpstr>
      <vt:lpstr> I. ОБЩИЕ СВЕДЕНИЯ</vt:lpstr>
      <vt:lpstr> II. ВЕДОМСТВЕННАЯ ПРИНАДЛЕЖНОСТЬ</vt:lpstr>
      <vt:lpstr>Презентация PowerPoint</vt:lpstr>
      <vt:lpstr>Презентация PowerPoint</vt:lpstr>
      <vt:lpstr>Презентация PowerPoint</vt:lpstr>
      <vt:lpstr>IV. СРАВНИТЕЛЬНАЯ СТАТИСТИКА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Фризен Андрей Андреевич</dc:creator>
  <cp:lastModifiedBy>Гасымова Айнур Фатали Кызы</cp:lastModifiedBy>
  <cp:revision>405</cp:revision>
  <cp:lastPrinted>2020-10-12T06:34:58Z</cp:lastPrinted>
  <dcterms:created xsi:type="dcterms:W3CDTF">2019-01-10T08:07:16Z</dcterms:created>
  <dcterms:modified xsi:type="dcterms:W3CDTF">2021-01-21T13:05:19Z</dcterms:modified>
</cp:coreProperties>
</file>