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8" r:id="rId3"/>
    <p:sldId id="281" r:id="rId4"/>
    <p:sldId id="287" r:id="rId5"/>
    <p:sldId id="280" r:id="rId6"/>
    <p:sldId id="284" r:id="rId7"/>
    <p:sldId id="282" r:id="rId8"/>
    <p:sldId id="285" r:id="rId9"/>
    <p:sldId id="289" r:id="rId10"/>
  </p:sldIdLst>
  <p:sldSz cx="6858000" cy="9906000" type="A4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78" userDrawn="1">
          <p15:clr>
            <a:srgbClr val="A4A3A4"/>
          </p15:clr>
        </p15:guide>
        <p15:guide id="3" orient="horz" pos="5683" userDrawn="1">
          <p15:clr>
            <a:srgbClr val="A4A3A4"/>
          </p15:clr>
        </p15:guide>
        <p15:guide id="4" pos="278" userDrawn="1">
          <p15:clr>
            <a:srgbClr val="A4A3A4"/>
          </p15:clr>
        </p15:guide>
        <p15:guide id="5" pos="4065" userDrawn="1">
          <p15:clr>
            <a:srgbClr val="A4A3A4"/>
          </p15:clr>
        </p15:guide>
        <p15:guide id="6" pos="595" userDrawn="1">
          <p15:clr>
            <a:srgbClr val="A4A3A4"/>
          </p15:clr>
        </p15:guide>
        <p15:guide id="7" pos="436" userDrawn="1">
          <p15:clr>
            <a:srgbClr val="A4A3A4"/>
          </p15:clr>
        </p15:guide>
        <p15:guide id="8" orient="horz" pos="5501" userDrawn="1">
          <p15:clr>
            <a:srgbClr val="A4A3A4"/>
          </p15:clr>
        </p15:guide>
        <p15:guide id="9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A8C"/>
    <a:srgbClr val="0A3665"/>
    <a:srgbClr val="FFFFFF"/>
    <a:srgbClr val="064676"/>
    <a:srgbClr val="064473"/>
    <a:srgbClr val="0E70DC"/>
    <a:srgbClr val="78C7FF"/>
    <a:srgbClr val="1158A7"/>
    <a:srgbClr val="0097FE"/>
    <a:srgbClr val="00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240" y="84"/>
      </p:cViewPr>
      <p:guideLst>
        <p:guide orient="horz" pos="5978"/>
        <p:guide orient="horz" pos="5683"/>
        <p:guide pos="278"/>
        <p:guide pos="4065"/>
        <p:guide pos="595"/>
        <p:guide pos="436"/>
        <p:guide orient="horz" pos="5501"/>
        <p:guide pos="2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787" y="1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7DF31F22-F40A-4970-870E-7892BFF1BA28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787" y="6467967"/>
            <a:ext cx="4308818" cy="34082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23D5D36-B2AE-4486-BCB1-CEA05DEF6C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3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2" y="0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1F234746-9E70-4961-9ED1-D98284AC9482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76713" y="852488"/>
            <a:ext cx="1587500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4" y="3276730"/>
            <a:ext cx="7952740" cy="2680961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2" y="6467167"/>
            <a:ext cx="4307734" cy="34162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54134A0D-820D-46FB-90A8-976BB0BF1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082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01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257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41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23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34A0D-820D-46FB-90A8-976BB0BF1D4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9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2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73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82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4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9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96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34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19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2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2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D68E9-39B0-420D-B66A-F497173E5130}" type="datetimeFigureOut">
              <a:rPr lang="ru-RU" smtClean="0"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8AE4-6C16-4146-97E3-D73E58D08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1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 flipV="1">
            <a:off x="98475" y="112540"/>
            <a:ext cx="1311226" cy="1906759"/>
            <a:chOff x="0" y="0"/>
            <a:chExt cx="1853252" cy="2693612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24" name="Равнобедренный треугольник 2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5" name="Равнобедренный треугольник 2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6" name="Равнобедренный треугольник 2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23" name="Прямая соединительная линия 22"/>
            <p:cNvCxnSpPr>
              <a:stCxn id="29" idx="1"/>
              <a:endCxn id="2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Прямоугольник 39"/>
          <p:cNvSpPr/>
          <p:nvPr/>
        </p:nvSpPr>
        <p:spPr>
          <a:xfrm>
            <a:off x="850006" y="2998415"/>
            <a:ext cx="5142029" cy="278845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ИНФОРМАЦИЯ</a:t>
            </a:r>
            <a:r>
              <a:rPr lang="ru-RU" sz="23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 </a:t>
            </a:r>
            <a:endParaRPr lang="en-US" sz="2300" b="1" dirty="0" smtClean="0">
              <a:solidFill>
                <a:srgbClr val="064879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(</a:t>
            </a:r>
            <a:r>
              <a:rPr lang="ru-RU" sz="2300" b="1" dirty="0">
                <a:solidFill>
                  <a:srgbClr val="C00000"/>
                </a:solidFill>
                <a:latin typeface="Cambria" panose="02040503050406030204" pitchFamily="18" charset="0"/>
              </a:rPr>
              <a:t>ежеквартальная справка)</a:t>
            </a:r>
          </a:p>
          <a:p>
            <a:pPr algn="ctr">
              <a:lnSpc>
                <a:spcPct val="80000"/>
              </a:lnSpc>
            </a:pPr>
            <a:endParaRPr lang="ru-RU" sz="2300" b="1" dirty="0" smtClean="0">
              <a:solidFill>
                <a:srgbClr val="064879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 результатах работы </a:t>
            </a:r>
            <a:b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</a:b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 обращениями граждан</a:t>
            </a:r>
            <a:endParaRPr lang="ru-RU" sz="12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Министерстве науки </a:t>
            </a: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и высшего образования Российской Федерации </a:t>
            </a:r>
          </a:p>
          <a:p>
            <a:pPr algn="ctr">
              <a:lnSpc>
                <a:spcPct val="80000"/>
              </a:lnSpc>
            </a:pPr>
            <a:endParaRPr lang="ru-RU" sz="1200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 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I 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квартале 20</a:t>
            </a:r>
            <a:r>
              <a:rPr lang="en-US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2</a:t>
            </a:r>
            <a:r>
              <a:rPr lang="ru-RU" sz="23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1 г.</a:t>
            </a:r>
            <a:endParaRPr lang="ru-RU" sz="23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grpSp>
        <p:nvGrpSpPr>
          <p:cNvPr id="51" name="Группа 50"/>
          <p:cNvGrpSpPr/>
          <p:nvPr/>
        </p:nvGrpSpPr>
        <p:grpSpPr>
          <a:xfrm flipH="1">
            <a:off x="5457875" y="7884940"/>
            <a:ext cx="1311226" cy="1906759"/>
            <a:chOff x="0" y="0"/>
            <a:chExt cx="1853252" cy="2693612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0" y="0"/>
              <a:ext cx="1853252" cy="2693612"/>
              <a:chOff x="0" y="0"/>
              <a:chExt cx="1853252" cy="2693612"/>
            </a:xfrm>
          </p:grpSpPr>
          <p:sp>
            <p:nvSpPr>
              <p:cNvPr id="54" name="Равнобедренный треугольник 53"/>
              <p:cNvSpPr/>
              <p:nvPr/>
            </p:nvSpPr>
            <p:spPr>
              <a:xfrm>
                <a:off x="616333" y="1790450"/>
                <a:ext cx="1236919" cy="899986"/>
              </a:xfrm>
              <a:prstGeom prst="triangle">
                <a:avLst/>
              </a:pr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5" name="Равнобедренный треугольник 54"/>
              <p:cNvSpPr/>
              <p:nvPr/>
            </p:nvSpPr>
            <p:spPr>
              <a:xfrm flipV="1">
                <a:off x="2637" y="1793625"/>
                <a:ext cx="1236918" cy="899987"/>
              </a:xfrm>
              <a:prstGeom prst="triangle">
                <a:avLst/>
              </a:prstGeom>
              <a:solidFill>
                <a:srgbClr val="0E4A8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6" name="Равнобедренный треугольник 55"/>
              <p:cNvSpPr/>
              <p:nvPr/>
            </p:nvSpPr>
            <p:spPr>
              <a:xfrm rot="10800000" flipV="1">
                <a:off x="6986" y="896812"/>
                <a:ext cx="1236919" cy="899986"/>
              </a:xfrm>
              <a:prstGeom prst="triangle">
                <a:avLst/>
              </a:prstGeom>
              <a:solidFill>
                <a:srgbClr val="1158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7" name="Равнобедренный треугольник 22"/>
              <p:cNvSpPr/>
              <p:nvPr/>
            </p:nvSpPr>
            <p:spPr>
              <a:xfrm rot="10800000" flipV="1">
                <a:off x="0" y="1790449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A366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8" name="Равнобедренный треугольник 22"/>
              <p:cNvSpPr/>
              <p:nvPr/>
            </p:nvSpPr>
            <p:spPr>
              <a:xfrm flipH="1" flipV="1">
                <a:off x="2170" y="896812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0E70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59" name="Равнобедренный треугольник 22"/>
              <p:cNvSpPr/>
              <p:nvPr/>
            </p:nvSpPr>
            <p:spPr>
              <a:xfrm flipH="1">
                <a:off x="1592" y="0"/>
                <a:ext cx="627319" cy="899986"/>
              </a:xfrm>
              <a:custGeom>
                <a:avLst/>
                <a:gdLst>
                  <a:gd name="connsiteX0" fmla="*/ 0 w 1236919"/>
                  <a:gd name="connsiteY0" fmla="*/ 899986 h 899986"/>
                  <a:gd name="connsiteX1" fmla="*/ 618460 w 1236919"/>
                  <a:gd name="connsiteY1" fmla="*/ 0 h 899986"/>
                  <a:gd name="connsiteX2" fmla="*/ 1236919 w 1236919"/>
                  <a:gd name="connsiteY2" fmla="*/ 899986 h 899986"/>
                  <a:gd name="connsiteX3" fmla="*/ 0 w 1236919"/>
                  <a:gd name="connsiteY3" fmla="*/ 899986 h 899986"/>
                  <a:gd name="connsiteX0" fmla="*/ 0 w 627319"/>
                  <a:gd name="connsiteY0" fmla="*/ 899986 h 899986"/>
                  <a:gd name="connsiteX1" fmla="*/ 618460 w 627319"/>
                  <a:gd name="connsiteY1" fmla="*/ 0 h 899986"/>
                  <a:gd name="connsiteX2" fmla="*/ 627319 w 627319"/>
                  <a:gd name="connsiteY2" fmla="*/ 899986 h 899986"/>
                  <a:gd name="connsiteX3" fmla="*/ 0 w 627319"/>
                  <a:gd name="connsiteY3" fmla="*/ 899986 h 89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7319" h="899986">
                    <a:moveTo>
                      <a:pt x="0" y="899986"/>
                    </a:moveTo>
                    <a:lnTo>
                      <a:pt x="618460" y="0"/>
                    </a:lnTo>
                    <a:lnTo>
                      <a:pt x="627319" y="899986"/>
                    </a:lnTo>
                    <a:lnTo>
                      <a:pt x="0" y="899986"/>
                    </a:lnTo>
                    <a:close/>
                  </a:path>
                </a:pathLst>
              </a:custGeom>
              <a:solidFill>
                <a:srgbClr val="78C7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solidFill>
                    <a:srgbClr val="064879"/>
                  </a:solidFill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53" name="Прямая соединительная линия 52"/>
            <p:cNvCxnSpPr>
              <a:stCxn id="59" idx="1"/>
              <a:endCxn id="57" idx="2"/>
            </p:cNvCxnSpPr>
            <p:nvPr/>
          </p:nvCxnSpPr>
          <p:spPr>
            <a:xfrm flipH="1">
              <a:off x="0" y="0"/>
              <a:ext cx="10451" cy="269043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325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4813" y="204840"/>
            <a:ext cx="6176291" cy="60097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64879"/>
                </a:solidFill>
                <a:latin typeface="Cambria" panose="02040503050406030204" pitchFamily="18" charset="0"/>
              </a:rPr>
              <a:t>СОДЕРЖАНИЕ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3232" y="1571026"/>
            <a:ext cx="3076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72" name="Прямая соединительная линия 71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1828800"/>
            <a:ext cx="3633559" cy="662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48011" y="97938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2292853"/>
            <a:ext cx="475245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ВЕДОМСТВЕННАЯ </a:t>
            </a:r>
            <a:b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    ПРИНАДЛЕЖНОСТЬ</a:t>
            </a: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65271" y="155563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2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282415" y="240204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64676"/>
                </a:solidFill>
                <a:latin typeface="Cambria" panose="02040503050406030204" pitchFamily="18" charset="0"/>
              </a:rPr>
              <a:t>3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67" name="Прямая соединительная линия 66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2672025" y="2679700"/>
            <a:ext cx="3619238" cy="264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524001" y="9544897"/>
            <a:ext cx="495785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о результатах работы с обращениями граждан за 20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38368A62-5D4D-4A88-A436-F426C3CA49C7}"/>
              </a:ext>
            </a:extLst>
          </p:cNvPr>
          <p:cNvSpPr txBox="1"/>
          <p:nvPr/>
        </p:nvSpPr>
        <p:spPr>
          <a:xfrm>
            <a:off x="492282" y="3131103"/>
            <a:ext cx="4752450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III</a:t>
            </a:r>
            <a:r>
              <a:rPr lang="ru-RU" sz="1600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</a:t>
            </a: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</a:p>
          <a:p>
            <a:pPr>
              <a:lnSpc>
                <a:spcPct val="80000"/>
              </a:lnSpc>
            </a:pPr>
            <a:endParaRPr lang="ru-RU" sz="1600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263365" y="304950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64676"/>
                </a:solidFill>
                <a:latin typeface="Cambria" panose="02040503050406030204" pitchFamily="18" charset="0"/>
              </a:rPr>
              <a:t>5</a:t>
            </a: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DE10B38E-A87D-4F20-8859-08197DE72A9F}"/>
              </a:ext>
            </a:extLst>
          </p:cNvPr>
          <p:cNvCxnSpPr/>
          <p:nvPr/>
        </p:nvCxnSpPr>
        <p:spPr>
          <a:xfrm>
            <a:off x="4898830" y="3357755"/>
            <a:ext cx="1345750" cy="9607"/>
          </a:xfrm>
          <a:prstGeom prst="line">
            <a:avLst/>
          </a:prstGeom>
          <a:ln w="15875">
            <a:solidFill>
              <a:srgbClr val="06467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92282" y="3856409"/>
            <a:ext cx="4747262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dirty="0">
                <a:solidFill>
                  <a:srgbClr val="0E4A8C"/>
                </a:solidFill>
                <a:latin typeface="Cambria" panose="02040503050406030204" pitchFamily="18" charset="0"/>
              </a:rPr>
              <a:t>IV</a:t>
            </a: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. МЕРЫ, НАПРАВЛЕННЫЕ НА УЛУЧШЕНИЕ </a:t>
            </a:r>
            <a:r>
              <a:rPr lang="en-US" sz="1600" dirty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sz="1600" dirty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1600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209101" y="4045153"/>
            <a:ext cx="301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64676"/>
                </a:solidFill>
                <a:latin typeface="Cambria" panose="02040503050406030204" pitchFamily="18" charset="0"/>
              </a:rPr>
              <a:t>8</a:t>
            </a:r>
            <a:endParaRPr lang="ru-RU" dirty="0">
              <a:solidFill>
                <a:srgbClr val="064676"/>
              </a:solidFill>
              <a:latin typeface="Cambria" panose="02040503050406030204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119721" y="4330877"/>
            <a:ext cx="1093465" cy="11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12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524277" y="9533408"/>
            <a:ext cx="4917494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2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9896" y="1224531"/>
            <a:ext cx="60172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период с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 января по 31марта 2021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года в Министерство науки </a:t>
            </a:r>
            <a:b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высшего образования Российской Федерации поступило: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25096" y="1834378"/>
            <a:ext cx="1122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7089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618459" y="2994909"/>
            <a:ext cx="1084656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(90%)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565261" y="1931186"/>
            <a:ext cx="3915752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граждан и объединений граждан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783120" y="2651071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6371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81106" y="3006516"/>
            <a:ext cx="889154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Жалобы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219346" y="2662678"/>
            <a:ext cx="6126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627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220223" y="2972645"/>
            <a:ext cx="1324978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647710" y="2628807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33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684323" y="2993050"/>
            <a:ext cx="1668329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«Не-обращения»: благодарности, приглашения, поздравления</a:t>
            </a:r>
            <a:endParaRPr lang="en-US" sz="1400" dirty="0" smtClean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338702" y="2661824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58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5" name="Прямая со стрелкой 14"/>
          <p:cNvCxnSpPr>
            <a:endCxn id="75" idx="0"/>
          </p:cNvCxnSpPr>
          <p:nvPr/>
        </p:nvCxnSpPr>
        <p:spPr>
          <a:xfrm flipH="1">
            <a:off x="1160788" y="2264351"/>
            <a:ext cx="354930" cy="38672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stCxn id="11" idx="2"/>
          </p:cNvCxnSpPr>
          <p:nvPr/>
        </p:nvCxnSpPr>
        <p:spPr>
          <a:xfrm>
            <a:off x="1886593" y="2296043"/>
            <a:ext cx="318326" cy="45281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80" idx="1"/>
          </p:cNvCxnSpPr>
          <p:nvPr/>
        </p:nvCxnSpPr>
        <p:spPr>
          <a:xfrm>
            <a:off x="2045756" y="2268729"/>
            <a:ext cx="1601954" cy="560133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82" idx="1"/>
          </p:cNvCxnSpPr>
          <p:nvPr/>
        </p:nvCxnSpPr>
        <p:spPr>
          <a:xfrm>
            <a:off x="2197498" y="2080601"/>
            <a:ext cx="3141204" cy="781278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872592"/>
              </p:ext>
            </p:extLst>
          </p:nvPr>
        </p:nvGraphicFramePr>
        <p:xfrm>
          <a:off x="788492" y="4238300"/>
          <a:ext cx="556416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040"/>
                <a:gridCol w="1391040"/>
                <a:gridCol w="1391040"/>
                <a:gridCol w="13910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Первичное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Повторное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Многократное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4824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1295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9" name="Прямоугольник 88"/>
          <p:cNvSpPr/>
          <p:nvPr/>
        </p:nvSpPr>
        <p:spPr>
          <a:xfrm>
            <a:off x="719049" y="5601514"/>
            <a:ext cx="1226233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автора:</a:t>
            </a:r>
            <a:endParaRPr lang="en-US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496" y="6096604"/>
            <a:ext cx="503119" cy="557446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99" y="6052821"/>
            <a:ext cx="558800" cy="628393"/>
          </a:xfrm>
          <a:prstGeom prst="rect">
            <a:avLst/>
          </a:prstGeom>
        </p:spPr>
      </p:pic>
      <p:sp>
        <p:nvSpPr>
          <p:cNvPr id="90" name="Прямоугольник 89"/>
          <p:cNvSpPr/>
          <p:nvPr/>
        </p:nvSpPr>
        <p:spPr>
          <a:xfrm>
            <a:off x="1256344" y="6355962"/>
            <a:ext cx="1160401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 лицо (99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,8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470677" y="5956034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7072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2" name="Прямая со стрелкой 91"/>
          <p:cNvCxnSpPr>
            <a:stCxn id="91" idx="3"/>
          </p:cNvCxnSpPr>
          <p:nvPr/>
        </p:nvCxnSpPr>
        <p:spPr>
          <a:xfrm flipV="1">
            <a:off x="2226013" y="5956035"/>
            <a:ext cx="351045" cy="200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2189442" y="6337729"/>
            <a:ext cx="508869" cy="28273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2438815" y="6052821"/>
            <a:ext cx="1827786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Индивидуальное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359716" y="6688108"/>
            <a:ext cx="1827786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Коллективное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761925" y="6404738"/>
            <a:ext cx="5261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324</a:t>
            </a:r>
            <a:endParaRPr lang="ru-RU" sz="16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645782" y="5772125"/>
            <a:ext cx="6399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6748</a:t>
            </a:r>
            <a:endParaRPr lang="ru-RU" sz="1600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4903282" y="6316104"/>
            <a:ext cx="1335593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Юридическое лицо (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pPr algn="ctr">
              <a:lnSpc>
                <a:spcPct val="80000"/>
              </a:lnSpc>
            </a:pPr>
            <a:endParaRPr lang="en-US" sz="1400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283488" y="5981027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17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90368" y="3869090"/>
            <a:ext cx="1749646" cy="26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 повторности</a:t>
            </a: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:</a:t>
            </a:r>
            <a:endParaRPr lang="en-US" sz="1400" b="1" dirty="0">
              <a:solidFill>
                <a:srgbClr val="072A5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0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55" y="271298"/>
            <a:ext cx="6858000" cy="46960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ОБЩИЕ СВЕДЕНИЯ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57536" y="9452935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524277" y="9533408"/>
            <a:ext cx="4917494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1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3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1356" y="1140645"/>
            <a:ext cx="4390241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Cambria" panose="02040503050406030204" pitchFamily="18" charset="0"/>
              </a:rPr>
              <a:t>                        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</a:t>
            </a: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поступления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</a:t>
            </a:r>
          </a:p>
          <a:p>
            <a:pPr>
              <a:lnSpc>
                <a:spcPct val="80000"/>
              </a:lnSpc>
            </a:pP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524277" y="3331279"/>
            <a:ext cx="402250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форме электронного документа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614029" y="4688933"/>
            <a:ext cx="143391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сайт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047941" y="4688933"/>
            <a:ext cx="1574151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Электронная почта Министерства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538753" y="4761023"/>
            <a:ext cx="1705642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Информационный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канал </a:t>
            </a:r>
            <a:r>
              <a:rPr lang="en-US" sz="1400" dirty="0" err="1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ViPNet</a:t>
            </a: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1107920" y="4355733"/>
            <a:ext cx="7537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2852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23" name="Прямая со стрелкой 122"/>
          <p:cNvCxnSpPr/>
          <p:nvPr/>
        </p:nvCxnSpPr>
        <p:spPr>
          <a:xfrm flipH="1">
            <a:off x="1861652" y="3901335"/>
            <a:ext cx="1040540" cy="373926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>
            <a:off x="3863255" y="3914595"/>
            <a:ext cx="1381140" cy="43210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124"/>
          <p:cNvSpPr/>
          <p:nvPr/>
        </p:nvSpPr>
        <p:spPr>
          <a:xfrm>
            <a:off x="2541832" y="4367883"/>
            <a:ext cx="67410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700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3840785" y="4364719"/>
            <a:ext cx="5261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927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30" name="Прямая со стрелкой 129"/>
          <p:cNvCxnSpPr/>
          <p:nvPr/>
        </p:nvCxnSpPr>
        <p:spPr>
          <a:xfrm flipH="1">
            <a:off x="2996993" y="3978865"/>
            <a:ext cx="225839" cy="305054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4920631" y="4763165"/>
            <a:ext cx="1521140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МЭДО</a:t>
            </a: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3622092" y="3976069"/>
            <a:ext cx="267683" cy="297581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5244395" y="4399028"/>
            <a:ext cx="653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1115</a:t>
            </a:r>
            <a:endParaRPr lang="ru-RU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515570"/>
              </p:ext>
            </p:extLst>
          </p:nvPr>
        </p:nvGraphicFramePr>
        <p:xfrm>
          <a:off x="683412" y="1722928"/>
          <a:ext cx="5652994" cy="115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313"/>
                <a:gridCol w="1767481"/>
                <a:gridCol w="2743200"/>
              </a:tblGrid>
              <a:tr h="143894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письменной форме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форме электронного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документа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83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1495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5594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44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3071649" y="3607551"/>
            <a:ext cx="704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55</a:t>
            </a:r>
            <a:r>
              <a:rPr lang="ru-RU" sz="2000" dirty="0" smtClean="0"/>
              <a:t>94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92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2013"/>
            <a:ext cx="6858000" cy="62155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E4A8C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I</a:t>
            </a:r>
            <a:r>
              <a:rPr lang="en-US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. </a:t>
            </a:r>
            <a:r>
              <a:rPr lang="ru-RU" sz="2000" b="1" dirty="0" smtClean="0">
                <a:solidFill>
                  <a:srgbClr val="0E4A8C"/>
                </a:solidFill>
                <a:latin typeface="Cambria" panose="02040503050406030204" pitchFamily="18" charset="0"/>
              </a:rPr>
              <a:t>ВЕДОМСТВЕННАЯ ПРИНАДЛЕЖНОСТЬ</a:t>
            </a:r>
            <a:endParaRPr lang="ru-RU" sz="2000" b="1" dirty="0">
              <a:solidFill>
                <a:srgbClr val="0E4A8C"/>
              </a:solidFill>
              <a:latin typeface="Cambria" panose="02040503050406030204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33375" y="907754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162051" y="9544897"/>
            <a:ext cx="5319802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 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4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7536" y="2434532"/>
            <a:ext cx="5743551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Иные обращения направлены по компетенции: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557697"/>
              </p:ext>
            </p:extLst>
          </p:nvPr>
        </p:nvGraphicFramePr>
        <p:xfrm>
          <a:off x="495270" y="3345104"/>
          <a:ext cx="6087744" cy="4165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5068"/>
                <a:gridCol w="130267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Наименование 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latinLnBrk="0" hangingPunct="1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Количество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просвещения Российской Федерации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Иные органы и организации 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Региональные органы исполнительной власти</a:t>
                      </a:r>
                    </a:p>
                    <a:p>
                      <a:pPr algn="l"/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Министерство здравоохранения Российской Федерации</a:t>
                      </a:r>
                    </a:p>
                    <a:p>
                      <a:pPr algn="l"/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Федеральная служба по надзору в сфере образования              и науки</a:t>
                      </a:r>
                    </a:p>
                    <a:p>
                      <a:pPr algn="l"/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pPr algn="r"/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Итого: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1372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020715" y="1498202"/>
            <a:ext cx="4740275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5717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из </a:t>
            </a:r>
            <a:r>
              <a:rPr lang="en-US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7089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обращений поступило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вопросам, </a:t>
            </a:r>
          </a:p>
          <a:p>
            <a:pPr>
              <a:lnSpc>
                <a:spcPct val="80000"/>
              </a:lnSpc>
            </a:pPr>
            <a:r>
              <a:rPr lang="ru-RU" sz="1400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отнесенным к компетенции Минобрнауки </a:t>
            </a:r>
            <a:r>
              <a:rPr lang="ru-RU" sz="1400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en-US" sz="1400" dirty="0">
              <a:solidFill>
                <a:srgbClr val="072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96" y="1378756"/>
            <a:ext cx="11229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8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1</a:t>
            </a:r>
            <a:r>
              <a:rPr lang="ru-RU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%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358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518982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5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4179" y="1018716"/>
            <a:ext cx="6379956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Обзор тематики обращений граждан, юридических лиц и общественных объединений за </a:t>
            </a:r>
            <a:r>
              <a:rPr lang="ru-RU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</a:t>
            </a:r>
            <a:r>
              <a:rPr lang="en-US" sz="1400" b="1" dirty="0" smtClean="0">
                <a:solidFill>
                  <a:srgbClr val="072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января по 31марта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г.: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714644"/>
              </p:ext>
            </p:extLst>
          </p:nvPr>
        </p:nvGraphicFramePr>
        <p:xfrm>
          <a:off x="227220" y="1706997"/>
          <a:ext cx="6326599" cy="771523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8165"/>
                <a:gridCol w="3528569"/>
                <a:gridCol w="1134869"/>
                <a:gridCol w="1324996"/>
              </a:tblGrid>
              <a:tr h="9043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Категория вопросов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Общее количество</a:t>
                      </a:r>
                    </a:p>
                  </a:txBody>
                  <a:tcPr marL="31916" marR="31916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Доля </a:t>
                      </a:r>
                      <a:r>
                        <a:rPr lang="ru-RU" sz="1400" b="1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от поступивших по </a:t>
                      </a:r>
                      <a:r>
                        <a:rPr lang="ru-RU" sz="1400" b="1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принадлежности, %</a:t>
                      </a:r>
                      <a:endParaRPr lang="ru-RU" sz="1400" b="1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/>
                </a:tc>
              </a:tr>
              <a:tr h="913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Образовательные стандарты, требования </a:t>
                      </a:r>
                      <a:b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 образовательному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процессу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условия проведения образовательного процесса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17%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</a:tr>
              <a:tr h="913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Порядок выезда из Российской Федерации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и въезда в Российскую Федерацию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719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13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Дистанционное 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образование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нарушения </a:t>
                      </a:r>
                      <a:endParaRPr lang="ru-RU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санитарно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- эпидемиологических </a:t>
                      </a:r>
                      <a:r>
                        <a:rPr lang="ru-RU" sz="1400" kern="1200" dirty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мер 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 в том числе по </a:t>
                      </a:r>
                      <a:r>
                        <a:rPr lang="en-US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COVID</a:t>
                      </a: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-19)</a:t>
                      </a:r>
                      <a:endParaRPr lang="ru-RU" sz="1400" kern="1200" dirty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423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76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Присвоение ученых степеней и званий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378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41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Поступление в образовательные организации высшего образования 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поступление в вуз онлайн,                 жалобы на приемные комиссии вузов, поступление иностранных студентов)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132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Конфликтные ситуации 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в образовательных организациях</a:t>
                      </a: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увольнение и восстановление   на работе )</a:t>
                      </a:r>
                      <a:endParaRPr lang="en-US" sz="1400" kern="1200" dirty="0" smtClean="0">
                        <a:solidFill>
                          <a:srgbClr val="072A50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Деятельность научных организаций и их руководителей</a:t>
                      </a:r>
                      <a:r>
                        <a:rPr lang="ru-RU" sz="1400" kern="1200" baseline="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 </a:t>
                      </a:r>
                      <a:br>
                        <a:rPr lang="ru-RU" sz="1400" kern="1200" baseline="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 о сохранении РФФИ)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156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923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Проведение научных исследований</a:t>
                      </a:r>
                      <a:b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72A50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(в том числе, о научных открытиях и изобретениях граждан)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141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6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876636"/>
              </p:ext>
            </p:extLst>
          </p:nvPr>
        </p:nvGraphicFramePr>
        <p:xfrm>
          <a:off x="293765" y="1122993"/>
          <a:ext cx="6260054" cy="80421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4863"/>
                <a:gridCol w="3512585"/>
                <a:gridCol w="855323"/>
                <a:gridCol w="1517283"/>
              </a:tblGrid>
              <a:tr h="650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Стипендии, материальная помощь и другие денежные выплаты обучающимся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132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Государственная итоговая аттестация обучающихся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120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Восстановление утраченных документов 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 образовании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103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2%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Трудоустройство и занятость населения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(в том числе, выпускников вузов)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118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76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Проведение общественных мероприятий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677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Заработная плата, система оплаты труда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(в том числе</a:t>
                      </a:r>
                      <a:r>
                        <a:rPr lang="en-US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педагогических работников 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2%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22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Медицинская помощь и лечение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1%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599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Трудовые отношения. Заключение, изменение и прекращение трудового договора (в том числе</a:t>
                      </a:r>
                      <a:r>
                        <a:rPr lang="en-US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руководители подведомственных организаций</a:t>
                      </a:r>
                      <a:r>
                        <a:rPr lang="en-US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67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915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Места для проживания обучающихся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151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Создание, реорганизация </a:t>
                      </a:r>
                      <a:b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ликвидация образовательных организаций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00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Меры социальной поддержки 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стимулирования ученых и научных работников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 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3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III.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ОБЗОР ТЕМАТИКИ ОБРАЩЕНИЙ ГРАЖДАН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ru-RU" sz="1400" b="1" dirty="0" smtClean="0">
                <a:solidFill>
                  <a:srgbClr val="064879"/>
                </a:solidFill>
                <a:latin typeface="Cambria" panose="02040503050406030204" pitchFamily="18" charset="0"/>
              </a:rPr>
              <a:t>7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81166"/>
              </p:ext>
            </p:extLst>
          </p:nvPr>
        </p:nvGraphicFramePr>
        <p:xfrm>
          <a:off x="304180" y="923969"/>
          <a:ext cx="6261499" cy="5362743"/>
        </p:xfrm>
        <a:graphic>
          <a:graphicData uri="http://schemas.openxmlformats.org/drawingml/2006/table">
            <a:tbl>
              <a:tblPr firstRow="1" firstCol="1" bandRow="1"/>
              <a:tblGrid>
                <a:gridCol w="354648"/>
                <a:gridCol w="3427397"/>
                <a:gridCol w="996543"/>
                <a:gridCol w="1482911"/>
              </a:tblGrid>
              <a:tr h="68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Популяризация и пропаганда науки, научных достижений, научных знаний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Переподготовка и повышение квалификации педагогических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Образование, полученное в иностранном государстве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0,2%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0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Льготы в законодательстве                          о социальном обеспечении                                         и социальном страховании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Международное сотрудничество                        в сфере науки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7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Формирование и реализация научной политики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Иные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категории вопросов </a:t>
                      </a:r>
                      <a:endParaRPr lang="ru-RU" sz="14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1541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27%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9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54" marR="27654" marT="8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5717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916" marR="3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4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головок 1"/>
          <p:cNvSpPr txBox="1">
            <a:spLocks/>
          </p:cNvSpPr>
          <p:nvPr/>
        </p:nvSpPr>
        <p:spPr>
          <a:xfrm>
            <a:off x="0" y="166500"/>
            <a:ext cx="6858000" cy="600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solidFill>
                  <a:srgbClr val="064473"/>
                </a:solidFill>
                <a:latin typeface="Cambria" panose="02040503050406030204" pitchFamily="18" charset="0"/>
              </a:rPr>
              <a:t>IV. </a:t>
            </a: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МЕРЫ, НАПРАВЛЕННЫЕ НА УЛУЧШЕНИЕ </a:t>
            </a:r>
            <a: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/>
            </a:r>
            <a:br>
              <a:rPr lang="en-US" sz="2000" b="1" dirty="0">
                <a:solidFill>
                  <a:srgbClr val="0E4A8C"/>
                </a:solidFill>
                <a:latin typeface="Cambria" panose="02040503050406030204" pitchFamily="18" charset="0"/>
              </a:rPr>
            </a:br>
            <a:r>
              <a:rPr lang="ru-RU" sz="2000" b="1" dirty="0">
                <a:solidFill>
                  <a:srgbClr val="0E4A8C"/>
                </a:solidFill>
                <a:latin typeface="Cambria" panose="02040503050406030204" pitchFamily="18" charset="0"/>
              </a:rPr>
              <a:t>КАЧЕСТВА РАБОТЫ С ОБРАЩЕНИЯМИ ГРАЖДАН </a:t>
            </a:r>
            <a:endParaRPr lang="ru-RU" sz="2000" b="1" dirty="0">
              <a:solidFill>
                <a:srgbClr val="064473"/>
              </a:solidFill>
              <a:latin typeface="Cambria" panose="020405030504060302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04180" y="744957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7536" y="9414299"/>
            <a:ext cx="6249639" cy="0"/>
          </a:xfrm>
          <a:prstGeom prst="line">
            <a:avLst/>
          </a:prstGeom>
          <a:ln w="19050">
            <a:solidFill>
              <a:srgbClr val="0E4A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57325" y="9544897"/>
            <a:ext cx="5024527" cy="26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Информация </a:t>
            </a:r>
            <a:r>
              <a:rPr lang="ru-RU" sz="1000" dirty="0">
                <a:solidFill>
                  <a:srgbClr val="064879"/>
                </a:solidFill>
                <a:latin typeface="Cambria" panose="02040503050406030204" pitchFamily="18" charset="0"/>
              </a:rPr>
              <a:t>о результатах работы с обращениями граждан </a:t>
            </a:r>
            <a:r>
              <a:rPr lang="ru-RU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за 2021 год</a:t>
            </a:r>
            <a:r>
              <a:rPr lang="en-US" sz="1000" dirty="0" smtClean="0">
                <a:solidFill>
                  <a:srgbClr val="064879"/>
                </a:solidFill>
                <a:latin typeface="Cambria" panose="02040503050406030204" pitchFamily="18" charset="0"/>
              </a:rPr>
              <a:t>| </a:t>
            </a:r>
            <a:r>
              <a:rPr lang="en-US" sz="1400" b="1" dirty="0">
                <a:solidFill>
                  <a:srgbClr val="064879"/>
                </a:solidFill>
                <a:latin typeface="Cambria" panose="02040503050406030204" pitchFamily="18" charset="0"/>
              </a:rPr>
              <a:t>8</a:t>
            </a:r>
            <a:endParaRPr lang="ru-RU" sz="1400" b="1" dirty="0">
              <a:solidFill>
                <a:srgbClr val="064879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9470" y="2466693"/>
            <a:ext cx="6600423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en-US" sz="1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Tx/>
              <a:buChar char="-"/>
            </a:pP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2701925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906" y="1878896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04180" y="1157288"/>
            <a:ext cx="640571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Административным департаментом Министерства науки и высшего образования Российской Федерации (далее - Министерство) принимаются следующие меры, направленные на улучшение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качества работы 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обращениями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юридических лиц, общественных объединений (далее – обращения граждан):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Постановка обращений граждан на контроль;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Консультативная помощь структурным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подразделениям Министерства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обеспечение единого порядка работы с  обращениями граждан </a:t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Министерстве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хода исполнения обращений граждан и результатов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рассмотрения;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Снятие с контроля обращений граждан, на которые предоставлен объективный и всесторонний ответ в установленные сроки;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 количестве обращений граждан, установленный срок для рассмотрения которых истекает (еженедельно), и направление ее в структурные подразделения Министерства;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об исполнительской дисциплине </a:t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структурных подразделений  Министерства по рассмотрению обращений граждан (еженедельно);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информации Министру науки и высшего образования Российской Федерации о состоянии исполнительской дисциплины                       по рассмотрению обращений граждан структурными подразделениями  Министерства в соответствии с установленной периодичностью;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предложений по обеспечению своевременного выполнения поручений, повышению исполнительской дисциплины, совершенствованию организации и осуществления 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</a:t>
            </a:r>
            <a:b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исполнением обращений граждан.</a:t>
            </a:r>
          </a:p>
          <a:p>
            <a:pPr marL="285750" indent="-285750" algn="just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03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6495</TotalTime>
  <Words>681</Words>
  <Application>Microsoft Office PowerPoint</Application>
  <PresentationFormat>Лист A4 (210x297 мм)</PresentationFormat>
  <Paragraphs>240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Презентация PowerPoint</vt:lpstr>
      <vt:lpstr>СОДЕРЖАНИЕ </vt:lpstr>
      <vt:lpstr> I. ОБЩИЕ СВЕДЕНИЯ</vt:lpstr>
      <vt:lpstr> I. ОБЩИЕ СВЕДЕНИЯ</vt:lpstr>
      <vt:lpstr> II. ВЕДОМСТВЕННАЯ ПРИНАДЛЕЖНОСТЬ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Фризен Андрей Андреевич</dc:creator>
  <cp:lastModifiedBy>Гасымова Айнур Фатали Кызы</cp:lastModifiedBy>
  <cp:revision>430</cp:revision>
  <cp:lastPrinted>2021-04-02T11:06:26Z</cp:lastPrinted>
  <dcterms:created xsi:type="dcterms:W3CDTF">2019-01-10T08:07:16Z</dcterms:created>
  <dcterms:modified xsi:type="dcterms:W3CDTF">2021-07-15T08:41:14Z</dcterms:modified>
</cp:coreProperties>
</file>