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81" r:id="rId4"/>
    <p:sldId id="287" r:id="rId5"/>
    <p:sldId id="280" r:id="rId6"/>
    <p:sldId id="284" r:id="rId7"/>
    <p:sldId id="282" r:id="rId8"/>
    <p:sldId id="285" r:id="rId9"/>
    <p:sldId id="288" r:id="rId10"/>
  </p:sldIdLst>
  <p:sldSz cx="6858000" cy="9906000" type="A4"/>
  <p:notesSz cx="9940925" cy="68087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78" userDrawn="1">
          <p15:clr>
            <a:srgbClr val="A4A3A4"/>
          </p15:clr>
        </p15:guide>
        <p15:guide id="3" orient="horz" pos="5683" userDrawn="1">
          <p15:clr>
            <a:srgbClr val="A4A3A4"/>
          </p15:clr>
        </p15:guide>
        <p15:guide id="4" pos="278" userDrawn="1">
          <p15:clr>
            <a:srgbClr val="A4A3A4"/>
          </p15:clr>
        </p15:guide>
        <p15:guide id="5" pos="4065" userDrawn="1">
          <p15:clr>
            <a:srgbClr val="A4A3A4"/>
          </p15:clr>
        </p15:guide>
        <p15:guide id="6" pos="595" userDrawn="1">
          <p15:clr>
            <a:srgbClr val="A4A3A4"/>
          </p15:clr>
        </p15:guide>
        <p15:guide id="7" pos="436" userDrawn="1">
          <p15:clr>
            <a:srgbClr val="A4A3A4"/>
          </p15:clr>
        </p15:guide>
        <p15:guide id="8" orient="horz" pos="5501" userDrawn="1">
          <p15:clr>
            <a:srgbClr val="A4A3A4"/>
          </p15:clr>
        </p15:guide>
        <p15:guide id="9" pos="2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C7FF"/>
    <a:srgbClr val="0A3665"/>
    <a:srgbClr val="FFFFFF"/>
    <a:srgbClr val="0E4A8C"/>
    <a:srgbClr val="064676"/>
    <a:srgbClr val="064473"/>
    <a:srgbClr val="0E70DC"/>
    <a:srgbClr val="1158A7"/>
    <a:srgbClr val="0097FE"/>
    <a:srgbClr val="009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3240" y="84"/>
      </p:cViewPr>
      <p:guideLst>
        <p:guide orient="horz" pos="5978"/>
        <p:guide orient="horz" pos="5683"/>
        <p:guide pos="278"/>
        <p:guide pos="4065"/>
        <p:guide pos="595"/>
        <p:guide pos="436"/>
        <p:guide orient="horz" pos="5501"/>
        <p:guide pos="2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9787" y="1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7DF31F22-F40A-4970-870E-7892BFF1BA28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67967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9787" y="6467967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223D5D36-B2AE-4486-BCB1-CEA05DEF6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535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892" y="0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1F234746-9E70-4961-9ED1-D98284AC9482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76713" y="852488"/>
            <a:ext cx="1587500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094" y="3276730"/>
            <a:ext cx="7952740" cy="2680961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6467167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892" y="6467167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54134A0D-820D-46FB-90A8-976BB0BF1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082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013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491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257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341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23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21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09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82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73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82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04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598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96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34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198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52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02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31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 flipV="1">
            <a:off x="98475" y="112540"/>
            <a:ext cx="1311226" cy="1906759"/>
            <a:chOff x="0" y="0"/>
            <a:chExt cx="1853252" cy="2693612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0" y="0"/>
              <a:ext cx="1853252" cy="2693612"/>
              <a:chOff x="0" y="0"/>
              <a:chExt cx="1853252" cy="2693612"/>
            </a:xfrm>
          </p:grpSpPr>
          <p:sp>
            <p:nvSpPr>
              <p:cNvPr id="24" name="Равнобедренный треугольник 23"/>
              <p:cNvSpPr/>
              <p:nvPr/>
            </p:nvSpPr>
            <p:spPr>
              <a:xfrm>
                <a:off x="616333" y="1790450"/>
                <a:ext cx="1236919" cy="899986"/>
              </a:xfrm>
              <a:prstGeom prst="triangle">
                <a:avLst/>
              </a:pr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5" name="Равнобедренный треугольник 24"/>
              <p:cNvSpPr/>
              <p:nvPr/>
            </p:nvSpPr>
            <p:spPr>
              <a:xfrm flipV="1">
                <a:off x="2637" y="1793625"/>
                <a:ext cx="1236918" cy="899987"/>
              </a:xfrm>
              <a:prstGeom prst="triangle">
                <a:avLst/>
              </a:prstGeom>
              <a:solidFill>
                <a:srgbClr val="0E4A8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6" name="Равнобедренный треугольник 25"/>
              <p:cNvSpPr/>
              <p:nvPr/>
            </p:nvSpPr>
            <p:spPr>
              <a:xfrm rot="10800000" flipV="1">
                <a:off x="6986" y="896812"/>
                <a:ext cx="1236919" cy="899986"/>
              </a:xfrm>
              <a:prstGeom prst="triangle">
                <a:avLst/>
              </a:prstGeom>
              <a:solidFill>
                <a:srgbClr val="1158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Равнобедренный треугольник 22"/>
              <p:cNvSpPr/>
              <p:nvPr/>
            </p:nvSpPr>
            <p:spPr>
              <a:xfrm rot="10800000" flipV="1">
                <a:off x="0" y="1790449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Равнобедренный треугольник 22"/>
              <p:cNvSpPr/>
              <p:nvPr/>
            </p:nvSpPr>
            <p:spPr>
              <a:xfrm flipH="1" flipV="1">
                <a:off x="2170" y="896812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E70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9" name="Равнобедренный треугольник 22"/>
              <p:cNvSpPr/>
              <p:nvPr/>
            </p:nvSpPr>
            <p:spPr>
              <a:xfrm flipH="1">
                <a:off x="1592" y="0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78C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</p:grpSp>
        <p:cxnSp>
          <p:nvCxnSpPr>
            <p:cNvPr id="23" name="Прямая соединительная линия 22"/>
            <p:cNvCxnSpPr>
              <a:stCxn id="29" idx="1"/>
              <a:endCxn id="27" idx="2"/>
            </p:cNvCxnSpPr>
            <p:nvPr/>
          </p:nvCxnSpPr>
          <p:spPr>
            <a:xfrm flipH="1">
              <a:off x="0" y="0"/>
              <a:ext cx="10451" cy="26904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Прямоугольник 39"/>
          <p:cNvSpPr/>
          <p:nvPr/>
        </p:nvSpPr>
        <p:spPr>
          <a:xfrm>
            <a:off x="850006" y="2998415"/>
            <a:ext cx="5142029" cy="262841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ИНФОРМАЦИЯ</a:t>
            </a:r>
            <a:r>
              <a:rPr lang="ru-RU" sz="23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 </a:t>
            </a:r>
            <a:endParaRPr lang="en-US" sz="2300" b="1" dirty="0" smtClean="0">
              <a:solidFill>
                <a:srgbClr val="064879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en-US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(</a:t>
            </a:r>
            <a:r>
              <a:rPr lang="ru-RU" sz="2300" b="1" dirty="0">
                <a:solidFill>
                  <a:srgbClr val="C00000"/>
                </a:solidFill>
                <a:latin typeface="Cambria" panose="02040503050406030204" pitchFamily="18" charset="0"/>
              </a:rPr>
              <a:t>ежеквартальная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ru-RU" sz="2300" b="1" dirty="0">
                <a:solidFill>
                  <a:srgbClr val="C00000"/>
                </a:solidFill>
                <a:latin typeface="Cambria" panose="02040503050406030204" pitchFamily="18" charset="0"/>
              </a:rPr>
              <a:t>справка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)</a:t>
            </a:r>
          </a:p>
          <a:p>
            <a:pPr algn="ctr">
              <a:lnSpc>
                <a:spcPct val="80000"/>
              </a:lnSpc>
            </a:pPr>
            <a:r>
              <a:rPr lang="ru-RU" sz="1000" b="1" dirty="0">
                <a:solidFill>
                  <a:srgbClr val="064879"/>
                </a:solidFill>
                <a:latin typeface="Cambria" panose="02040503050406030204" pitchFamily="18" charset="0"/>
              </a:rPr>
              <a:t/>
            </a:r>
            <a:br>
              <a:rPr lang="ru-RU" sz="1000" b="1" dirty="0">
                <a:solidFill>
                  <a:srgbClr val="064879"/>
                </a:solidFill>
                <a:latin typeface="Cambria" panose="02040503050406030204" pitchFamily="18" charset="0"/>
              </a:rPr>
            </a:b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о результатах работы </a:t>
            </a:r>
            <a:b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</a:b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с обращениями граждан</a:t>
            </a:r>
            <a:endParaRPr lang="ru-RU" sz="12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в Министерстве науки </a:t>
            </a:r>
          </a:p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и высшего образования Российской Федерации </a:t>
            </a:r>
          </a:p>
          <a:p>
            <a:pPr algn="ctr">
              <a:lnSpc>
                <a:spcPct val="80000"/>
              </a:lnSpc>
            </a:pPr>
            <a:endParaRPr lang="ru-RU" sz="1200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в</a:t>
            </a:r>
            <a:r>
              <a:rPr lang="ru-RU" sz="2300" b="1" dirty="0">
                <a:solidFill>
                  <a:srgbClr val="C00000"/>
                </a:solidFill>
                <a:latin typeface="Cambria" panose="02040503050406030204" pitchFamily="18" charset="0"/>
              </a:rPr>
              <a:t>о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II 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квартале 20</a:t>
            </a:r>
            <a:r>
              <a:rPr lang="en-US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2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1 г.</a:t>
            </a:r>
            <a:endParaRPr lang="ru-RU" sz="23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grpSp>
        <p:nvGrpSpPr>
          <p:cNvPr id="51" name="Группа 50"/>
          <p:cNvGrpSpPr/>
          <p:nvPr/>
        </p:nvGrpSpPr>
        <p:grpSpPr>
          <a:xfrm flipH="1">
            <a:off x="5457875" y="7884940"/>
            <a:ext cx="1311226" cy="1906759"/>
            <a:chOff x="0" y="0"/>
            <a:chExt cx="1853252" cy="2693612"/>
          </a:xfrm>
        </p:grpSpPr>
        <p:grpSp>
          <p:nvGrpSpPr>
            <p:cNvPr id="52" name="Группа 51"/>
            <p:cNvGrpSpPr/>
            <p:nvPr/>
          </p:nvGrpSpPr>
          <p:grpSpPr>
            <a:xfrm>
              <a:off x="0" y="0"/>
              <a:ext cx="1853252" cy="2693612"/>
              <a:chOff x="0" y="0"/>
              <a:chExt cx="1853252" cy="2693612"/>
            </a:xfrm>
          </p:grpSpPr>
          <p:sp>
            <p:nvSpPr>
              <p:cNvPr id="54" name="Равнобедренный треугольник 53"/>
              <p:cNvSpPr/>
              <p:nvPr/>
            </p:nvSpPr>
            <p:spPr>
              <a:xfrm>
                <a:off x="616333" y="1790450"/>
                <a:ext cx="1236919" cy="899986"/>
              </a:xfrm>
              <a:prstGeom prst="triangle">
                <a:avLst/>
              </a:pr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5" name="Равнобедренный треугольник 54"/>
              <p:cNvSpPr/>
              <p:nvPr/>
            </p:nvSpPr>
            <p:spPr>
              <a:xfrm flipV="1">
                <a:off x="2637" y="1793625"/>
                <a:ext cx="1236918" cy="899987"/>
              </a:xfrm>
              <a:prstGeom prst="triangle">
                <a:avLst/>
              </a:prstGeom>
              <a:solidFill>
                <a:srgbClr val="0E4A8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6" name="Равнобедренный треугольник 55"/>
              <p:cNvSpPr/>
              <p:nvPr/>
            </p:nvSpPr>
            <p:spPr>
              <a:xfrm rot="10800000" flipV="1">
                <a:off x="6986" y="896812"/>
                <a:ext cx="1236919" cy="899986"/>
              </a:xfrm>
              <a:prstGeom prst="triangle">
                <a:avLst/>
              </a:prstGeom>
              <a:solidFill>
                <a:srgbClr val="1158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7" name="Равнобедренный треугольник 22"/>
              <p:cNvSpPr/>
              <p:nvPr/>
            </p:nvSpPr>
            <p:spPr>
              <a:xfrm rot="10800000" flipV="1">
                <a:off x="0" y="1790449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8" name="Равнобедренный треугольник 22"/>
              <p:cNvSpPr/>
              <p:nvPr/>
            </p:nvSpPr>
            <p:spPr>
              <a:xfrm flipH="1" flipV="1">
                <a:off x="2170" y="896812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E70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9" name="Равнобедренный треугольник 22"/>
              <p:cNvSpPr/>
              <p:nvPr/>
            </p:nvSpPr>
            <p:spPr>
              <a:xfrm flipH="1">
                <a:off x="1592" y="0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78C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</p:grpSp>
        <p:cxnSp>
          <p:nvCxnSpPr>
            <p:cNvPr id="53" name="Прямая соединительная линия 52"/>
            <p:cNvCxnSpPr>
              <a:stCxn id="59" idx="1"/>
              <a:endCxn id="57" idx="2"/>
            </p:cNvCxnSpPr>
            <p:nvPr/>
          </p:nvCxnSpPr>
          <p:spPr>
            <a:xfrm flipH="1">
              <a:off x="0" y="0"/>
              <a:ext cx="10451" cy="26904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325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4813" y="204840"/>
            <a:ext cx="6176291" cy="60097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064879"/>
                </a:solidFill>
                <a:latin typeface="Cambria" panose="02040503050406030204" pitchFamily="18" charset="0"/>
              </a:rPr>
              <a:t>СОДЕРЖАНИЕ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3232" y="1571026"/>
            <a:ext cx="3076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72" name="Прямая соединительная линия 71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2672025" y="1828800"/>
            <a:ext cx="3633559" cy="662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48011" y="97938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38368A62-5D4D-4A88-A436-F426C3CA49C7}"/>
              </a:ext>
            </a:extLst>
          </p:cNvPr>
          <p:cNvSpPr txBox="1"/>
          <p:nvPr/>
        </p:nvSpPr>
        <p:spPr>
          <a:xfrm>
            <a:off x="492282" y="2292853"/>
            <a:ext cx="4752450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II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ВЕДОМСТВЕННАЯ </a:t>
            </a:r>
            <a:b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</a:b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    ПРИНАДЛЕЖНОСТЬ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65271" y="155563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2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6282415" y="240204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4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cxnSp>
        <p:nvCxnSpPr>
          <p:cNvPr id="67" name="Прямая соединительная линия 66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2672025" y="2679700"/>
            <a:ext cx="3619238" cy="264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524001" y="9544897"/>
            <a:ext cx="4957852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о результатах работы с обращениями граждан за 20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1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1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38368A62-5D4D-4A88-A436-F426C3CA49C7}"/>
              </a:ext>
            </a:extLst>
          </p:cNvPr>
          <p:cNvSpPr txBox="1"/>
          <p:nvPr/>
        </p:nvSpPr>
        <p:spPr>
          <a:xfrm>
            <a:off x="492282" y="3131103"/>
            <a:ext cx="4752450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III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ОБЗОР ТЕМАТИКИ ОБРАЩЕНИЙ ГРАЖДАН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263365" y="304950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5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 flipV="1">
            <a:off x="4896000" y="3324307"/>
            <a:ext cx="1323634" cy="7928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492282" y="3856409"/>
            <a:ext cx="4747262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>
                <a:solidFill>
                  <a:srgbClr val="0E4A8C"/>
                </a:solidFill>
                <a:latin typeface="Cambria" panose="02040503050406030204" pitchFamily="18" charset="0"/>
              </a:rPr>
              <a:t>IV</a:t>
            </a:r>
            <a:r>
              <a:rPr lang="ru-RU" sz="1600" dirty="0">
                <a:solidFill>
                  <a:srgbClr val="0E4A8C"/>
                </a:solidFill>
                <a:latin typeface="Cambria" panose="02040503050406030204" pitchFamily="18" charset="0"/>
              </a:rPr>
              <a:t>. МЕРЫ, НАПРАВЛЕННЫЕ НА УЛУЧШЕНИЕ </a:t>
            </a:r>
            <a:r>
              <a:rPr lang="en-US" dirty="0" smtClean="0">
                <a:solidFill>
                  <a:srgbClr val="0E4A8C"/>
                </a:solidFill>
                <a:latin typeface="Cambria" panose="02040503050406030204" pitchFamily="18" charset="0"/>
              </a:rPr>
              <a:t/>
            </a:r>
            <a:br>
              <a:rPr lang="en-US" dirty="0" smtClean="0">
                <a:solidFill>
                  <a:srgbClr val="0E4A8C"/>
                </a:solidFill>
                <a:latin typeface="Cambria" panose="02040503050406030204" pitchFamily="18" charset="0"/>
              </a:rPr>
            </a:br>
            <a:r>
              <a:rPr lang="ru-RU" sz="1600" dirty="0">
                <a:solidFill>
                  <a:srgbClr val="0E4A8C"/>
                </a:solidFill>
                <a:latin typeface="Cambria" panose="02040503050406030204" pitchFamily="18" charset="0"/>
              </a:rPr>
              <a:t>КАЧЕСТВА РАБОТЫ С ОБРАЩЕНИЯМИ ГРАЖДАН 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5156293" y="4301804"/>
            <a:ext cx="1066385" cy="11720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6222678" y="4071109"/>
            <a:ext cx="3015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64676"/>
                </a:solidFill>
                <a:latin typeface="Cambria" panose="02040503050406030204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65423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55" y="271298"/>
            <a:ext cx="6858000" cy="46960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57536" y="9452935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524277" y="9533408"/>
            <a:ext cx="4917494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2021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2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9896" y="1224531"/>
            <a:ext cx="60172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период с 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 апреля по 30 июня 2021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года в Министерство науки </a:t>
            </a:r>
            <a:b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 высшего образования Российской Федерации поступило:</a:t>
            </a:r>
            <a:endParaRPr lang="ru-RU" sz="1400" dirty="0">
              <a:solidFill>
                <a:srgbClr val="072A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25096" y="1834378"/>
            <a:ext cx="11229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7529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618459" y="2994909"/>
            <a:ext cx="1084656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Заявления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(86%)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565261" y="1931186"/>
            <a:ext cx="3915752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 граждан и объединений граждан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783120" y="2651071"/>
            <a:ext cx="7553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6487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2081106" y="3006516"/>
            <a:ext cx="889154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Жалобы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(12%)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219346" y="2662678"/>
            <a:ext cx="612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884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220223" y="2972645"/>
            <a:ext cx="1324978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3647710" y="2628807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71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4684323" y="2993050"/>
            <a:ext cx="1668329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«Не-обращения»: благодарности, приглашения, поздравления</a:t>
            </a:r>
            <a:endParaRPr lang="en-US" sz="1400" dirty="0" smtClean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5338702" y="2661824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87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5" name="Прямая со стрелкой 14"/>
          <p:cNvCxnSpPr>
            <a:endCxn id="75" idx="0"/>
          </p:cNvCxnSpPr>
          <p:nvPr/>
        </p:nvCxnSpPr>
        <p:spPr>
          <a:xfrm flipH="1">
            <a:off x="1160788" y="2264351"/>
            <a:ext cx="354930" cy="38672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>
            <a:stCxn id="11" idx="2"/>
          </p:cNvCxnSpPr>
          <p:nvPr/>
        </p:nvCxnSpPr>
        <p:spPr>
          <a:xfrm>
            <a:off x="1886593" y="2296043"/>
            <a:ext cx="318326" cy="452816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endCxn id="80" idx="1"/>
          </p:cNvCxnSpPr>
          <p:nvPr/>
        </p:nvCxnSpPr>
        <p:spPr>
          <a:xfrm>
            <a:off x="2045756" y="2268729"/>
            <a:ext cx="1601954" cy="560133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endCxn id="82" idx="1"/>
          </p:cNvCxnSpPr>
          <p:nvPr/>
        </p:nvCxnSpPr>
        <p:spPr>
          <a:xfrm>
            <a:off x="2197498" y="2080601"/>
            <a:ext cx="3141204" cy="781278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350056"/>
              </p:ext>
            </p:extLst>
          </p:nvPr>
        </p:nvGraphicFramePr>
        <p:xfrm>
          <a:off x="788492" y="4238300"/>
          <a:ext cx="5564160" cy="125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040"/>
                <a:gridCol w="1391040"/>
                <a:gridCol w="1391040"/>
                <a:gridCol w="139104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Первичное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Повторное 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Многократное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4771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828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1930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9" name="Прямоугольник 88"/>
          <p:cNvSpPr/>
          <p:nvPr/>
        </p:nvSpPr>
        <p:spPr>
          <a:xfrm>
            <a:off x="719049" y="5601514"/>
            <a:ext cx="1226233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 автора:</a:t>
            </a:r>
            <a:endParaRPr lang="en-US" sz="1400" b="1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496" y="6096604"/>
            <a:ext cx="503119" cy="557446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99" y="6052821"/>
            <a:ext cx="558800" cy="628393"/>
          </a:xfrm>
          <a:prstGeom prst="rect">
            <a:avLst/>
          </a:prstGeom>
        </p:spPr>
      </p:pic>
      <p:sp>
        <p:nvSpPr>
          <p:cNvPr id="90" name="Прямоугольник 89"/>
          <p:cNvSpPr/>
          <p:nvPr/>
        </p:nvSpPr>
        <p:spPr>
          <a:xfrm>
            <a:off x="1256344" y="6355962"/>
            <a:ext cx="1160401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Физическое лицо (99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470677" y="5956034"/>
            <a:ext cx="7553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7520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92" name="Прямая со стрелкой 91"/>
          <p:cNvCxnSpPr>
            <a:stCxn id="91" idx="3"/>
          </p:cNvCxnSpPr>
          <p:nvPr/>
        </p:nvCxnSpPr>
        <p:spPr>
          <a:xfrm flipV="1">
            <a:off x="2226013" y="5956035"/>
            <a:ext cx="351045" cy="200054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>
            <a:off x="2189442" y="6337729"/>
            <a:ext cx="508869" cy="28273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рямоугольник 95"/>
          <p:cNvSpPr/>
          <p:nvPr/>
        </p:nvSpPr>
        <p:spPr>
          <a:xfrm>
            <a:off x="2438815" y="6052821"/>
            <a:ext cx="1827786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Индивидуальное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359716" y="6688108"/>
            <a:ext cx="1827786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Коллективное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818832" y="6404738"/>
            <a:ext cx="4122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53</a:t>
            </a:r>
            <a:endParaRPr lang="ru-RU" sz="1600" dirty="0"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645783" y="5772125"/>
            <a:ext cx="6399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7467</a:t>
            </a:r>
            <a:endParaRPr lang="ru-RU" sz="1600" dirty="0"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4903282" y="6316104"/>
            <a:ext cx="1335593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Юридическое лицо (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5354821" y="5981027"/>
            <a:ext cx="3273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9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690368" y="3869090"/>
            <a:ext cx="1749646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 повторности</a:t>
            </a:r>
            <a:r>
              <a:rPr lang="ru-RU" sz="1400" b="1" dirty="0" smtClean="0">
                <a:solidFill>
                  <a:srgbClr val="072A50"/>
                </a:solidFill>
                <a:latin typeface="Cambria" panose="02040503050406030204" pitchFamily="18" charset="0"/>
              </a:rPr>
              <a:t>:</a:t>
            </a:r>
            <a:endParaRPr lang="en-US" sz="1400" b="1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05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55" y="271298"/>
            <a:ext cx="6858000" cy="46960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57536" y="9452935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524277" y="9533408"/>
            <a:ext cx="4917494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1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3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71356" y="1140645"/>
            <a:ext cx="4390241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Cambria" panose="02040503050406030204" pitchFamily="18" charset="0"/>
              </a:rPr>
              <a:t>                         </a:t>
            </a: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</a:t>
            </a:r>
            <a:r>
              <a:rPr lang="ru-RU" sz="1400" b="1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поступления </a:t>
            </a: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</a:t>
            </a:r>
          </a:p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1524277" y="3331279"/>
            <a:ext cx="402250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форме электронного документа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614029" y="4688933"/>
            <a:ext cx="143391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сайт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2047941" y="4688933"/>
            <a:ext cx="1574151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Электронная почта Министерства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3538753" y="4761023"/>
            <a:ext cx="170564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Информационный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канал </a:t>
            </a:r>
            <a:r>
              <a:rPr lang="en-US" sz="1400" dirty="0" err="1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ViPNet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1107920" y="4355733"/>
            <a:ext cx="7537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2928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23" name="Прямая со стрелкой 122"/>
          <p:cNvCxnSpPr/>
          <p:nvPr/>
        </p:nvCxnSpPr>
        <p:spPr>
          <a:xfrm flipH="1">
            <a:off x="1861652" y="3901335"/>
            <a:ext cx="1040540" cy="373926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/>
          <p:nvPr/>
        </p:nvCxnSpPr>
        <p:spPr>
          <a:xfrm>
            <a:off x="3863255" y="3914595"/>
            <a:ext cx="1381140" cy="432101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Прямоугольник 124"/>
          <p:cNvSpPr/>
          <p:nvPr/>
        </p:nvSpPr>
        <p:spPr>
          <a:xfrm>
            <a:off x="2541832" y="4367883"/>
            <a:ext cx="6741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1199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3840786" y="4364719"/>
            <a:ext cx="5261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947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30" name="Прямая со стрелкой 129"/>
          <p:cNvCxnSpPr/>
          <p:nvPr/>
        </p:nvCxnSpPr>
        <p:spPr>
          <a:xfrm flipH="1">
            <a:off x="2996993" y="3978865"/>
            <a:ext cx="225839" cy="305054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4920631" y="4763165"/>
            <a:ext cx="1521140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МЭДО</a:t>
            </a:r>
          </a:p>
        </p:txBody>
      </p:sp>
      <p:cxnSp>
        <p:nvCxnSpPr>
          <p:cNvPr id="62" name="Прямая со стрелкой 61"/>
          <p:cNvCxnSpPr/>
          <p:nvPr/>
        </p:nvCxnSpPr>
        <p:spPr>
          <a:xfrm>
            <a:off x="3622092" y="3976069"/>
            <a:ext cx="267683" cy="297581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5244395" y="4399028"/>
            <a:ext cx="6534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1059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5" name="Таблица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645918"/>
              </p:ext>
            </p:extLst>
          </p:nvPr>
        </p:nvGraphicFramePr>
        <p:xfrm>
          <a:off x="357536" y="1722928"/>
          <a:ext cx="5978871" cy="104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102"/>
                <a:gridCol w="1763433"/>
                <a:gridCol w="2901336"/>
              </a:tblGrid>
              <a:tr h="143894"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письменной форме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форме электронного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документа 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6831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1396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6133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44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82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4" name="Прямоугольник 53"/>
          <p:cNvSpPr/>
          <p:nvPr/>
        </p:nvSpPr>
        <p:spPr>
          <a:xfrm>
            <a:off x="3071649" y="3607551"/>
            <a:ext cx="7040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/>
              <a:t>6133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923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52013"/>
            <a:ext cx="6858000" cy="62155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I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</a:t>
            </a:r>
            <a:r>
              <a:rPr lang="en-US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ВЕДОМСТВЕННАЯ ПРИНАДЛЕЖНОСТЬ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162051" y="9544897"/>
            <a:ext cx="5319802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2021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4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536" y="2434532"/>
            <a:ext cx="5743551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Иные обращения направлены по компетенции: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35296"/>
              </p:ext>
            </p:extLst>
          </p:nvPr>
        </p:nvGraphicFramePr>
        <p:xfrm>
          <a:off x="495270" y="3140630"/>
          <a:ext cx="6087745" cy="3695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3968"/>
                <a:gridCol w="1253777"/>
              </a:tblGrid>
              <a:tr h="77909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Наименование </a:t>
                      </a:r>
                      <a:endParaRPr lang="en-US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Министерство просвещения Российской Федерации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1095</a:t>
                      </a:r>
                      <a:endParaRPr lang="en-US" sz="14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Иные органы и организации </a:t>
                      </a:r>
                      <a:endParaRPr lang="en-US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Федеральная служба по надзору в сфере образования              и науки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ru-RU" sz="1400" b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Министерство здравоохранения Российской Федерации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Региональные органы исполнительной власти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Итого: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1420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2020715" y="1498202"/>
            <a:ext cx="4740275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6109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из 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7529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обращений поступило 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вопросам, </a:t>
            </a:r>
          </a:p>
          <a:p>
            <a:pPr>
              <a:lnSpc>
                <a:spcPct val="80000"/>
              </a:lnSpc>
            </a:pP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отнесенным к компетенции Минобрнауки 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99596" y="1378756"/>
            <a:ext cx="11229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8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</a:rPr>
              <a:t>1</a:t>
            </a:r>
            <a:r>
              <a:rPr lang="ru-RU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%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358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328612"/>
            <a:ext cx="6858000" cy="438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ОБЗОР ТЕМАТИКИ ОБРАЩЕНИЙ ГРАЖДАН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232213" y="87354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518982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457325" y="9544897"/>
            <a:ext cx="502452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2021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5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5568" y="1018716"/>
            <a:ext cx="660686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Обзор тематики обращений граждан, юридических лиц и общественных объединений за период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 1 апреля по 30 июня 2021 </a:t>
            </a:r>
            <a:r>
              <a:rPr lang="ru-RU" sz="1400" b="1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822753"/>
              </p:ext>
            </p:extLst>
          </p:nvPr>
        </p:nvGraphicFramePr>
        <p:xfrm>
          <a:off x="231930" y="1600930"/>
          <a:ext cx="6375245" cy="76605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9092"/>
                <a:gridCol w="3657600"/>
                <a:gridCol w="1107474"/>
                <a:gridCol w="1301079"/>
              </a:tblGrid>
              <a:tr h="915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916" marR="31916" marT="0" marB="0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Категория вопросов</a:t>
                      </a:r>
                    </a:p>
                  </a:txBody>
                  <a:tcPr marL="31916" marR="31916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Общее количество</a:t>
                      </a:r>
                    </a:p>
                  </a:txBody>
                  <a:tcPr marL="31916" marR="31916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Доля </a:t>
                      </a: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от поступивших по </a:t>
                      </a: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принадлежности, %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31916" marR="31916" marT="0" marB="0" anchor="ctr"/>
                </a:tc>
              </a:tr>
              <a:tr h="7051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Образовательные стандарты, требования </a:t>
                      </a:r>
                      <a:b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 образовательному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процессу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условия проведения образовательного процесса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1268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21%</a:t>
                      </a: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476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Присвоение ученых степеней и званий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497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1189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Порядок выезда из Российской Федерации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въезда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Российскую Федерацию</a:t>
                      </a: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иностранных студентов)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462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1560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Поступление в образовательные организации высшего образования </a:t>
                      </a: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поступление в вуз онлайн,                 жалобы на приемные комиссии вузов, поступление иностранных студентов)</a:t>
                      </a:r>
                      <a:endParaRPr lang="en-US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367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0240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Конфликтные ситуации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 образовательных организациях</a:t>
                      </a: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увольнение и восстановление   на работе )</a:t>
                      </a:r>
                      <a:endParaRPr lang="en-US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284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617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Деятельность научных организаций и их руководителей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о сохранении РФФИ)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196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Проведение научных исследований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о научных открытиях и изобретениях граждан)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182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578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Медицинская помощь и лечение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62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ОБЗОР ТЕМАТИКИ ОБРАЩЕНИЙ ГРАЖДАН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457325" y="9544897"/>
            <a:ext cx="502452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2021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6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830414"/>
              </p:ext>
            </p:extLst>
          </p:nvPr>
        </p:nvGraphicFramePr>
        <p:xfrm>
          <a:off x="304180" y="970531"/>
          <a:ext cx="6227445" cy="824071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7881"/>
                <a:gridCol w="3618964"/>
                <a:gridCol w="914400"/>
                <a:gridCol w="1256200"/>
              </a:tblGrid>
              <a:tr h="759579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9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Трудоустройство и занятость населения </a:t>
                      </a:r>
                    </a:p>
                    <a:p>
                      <a:pPr marL="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выпускников вузов)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794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10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Трудовые отношения. Заключение, изменение и прекращение трудового договора (в том числе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руководители подведомственных организаций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134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68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11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Проведение общественных мероприятий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2%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595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12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Дистанционное образование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нарушения </a:t>
                      </a:r>
                    </a:p>
                    <a:p>
                      <a:pPr marL="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санитарно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- эпидемиологических мер 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 в том числе по 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COVID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-19)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00125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3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Стипендии, материальная помощь и другие денежные выплаты обучающимся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64494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4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Восстановление утраченных документов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 образовании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69239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5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Государственная итоговая аттестация обучающихся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1%</a:t>
                      </a:r>
                    </a:p>
                  </a:txBody>
                  <a:tcPr marL="68580" marR="68580" marT="0" marB="0" anchor="ctr"/>
                </a:tc>
              </a:tr>
              <a:tr h="845827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6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Заработная плата, система оплаты труда</a:t>
                      </a:r>
                    </a:p>
                    <a:p>
                      <a:pPr marL="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педагогических работников)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70511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7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Формирование и реализация научной политики</a:t>
                      </a:r>
                      <a:endParaRPr lang="en-US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0.5%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46164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8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Популяризация и пропаганда науки, научных достижений, научных знаний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07706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9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Места для проживания обучающихся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34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ОБЗОР ТЕМАТИКИ ОБРАЩЕНИЙ ГРАЖДАН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457325" y="9544897"/>
            <a:ext cx="502452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2021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7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1488" y="270192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344486"/>
              </p:ext>
            </p:extLst>
          </p:nvPr>
        </p:nvGraphicFramePr>
        <p:xfrm>
          <a:off x="255123" y="936585"/>
          <a:ext cx="6347752" cy="6886576"/>
        </p:xfrm>
        <a:graphic>
          <a:graphicData uri="http://schemas.openxmlformats.org/drawingml/2006/table">
            <a:tbl>
              <a:tblPr firstRow="1" firstCol="1" bandRow="1"/>
              <a:tblGrid>
                <a:gridCol w="372713"/>
                <a:gridCol w="3647708"/>
                <a:gridCol w="1001582"/>
                <a:gridCol w="1325749"/>
              </a:tblGrid>
              <a:tr h="121025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20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Создание, реорганизация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ликвидация образовательных организаций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</a:t>
                      </a:r>
                      <a:r>
                        <a:rPr lang="en-US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14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Меры социальной поддержки 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  <a:b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стимулирования ученых и научных работников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98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Образование, полученное в иностранном государстве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83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3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Льготы в законодательстве                          о социальном обеспечении                                         и социальном страховании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31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4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Международное сотрудничество                        в сфере науки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98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Переподготовка и повышение квалификации педагогических работников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</a:t>
                      </a: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01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Иные категории вопросов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1894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77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7654" marR="27654" marT="8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Итого</a:t>
                      </a:r>
                      <a:r>
                        <a:rPr lang="en-US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:</a:t>
                      </a: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 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6109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6906" y="1878896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45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IV.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МЕРЫ, НАПРАВЛЕННЫЕ НА УЛУЧШЕНИЕ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/>
            </a:r>
            <a:b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</a:b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КАЧЕСТВА РАБОТЫ С ОБРАЩЕНИЯМИ ГРАЖДАН </a:t>
            </a: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457325" y="9544897"/>
            <a:ext cx="502452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2021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8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4180" y="1323415"/>
            <a:ext cx="6410945" cy="8516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Административным департаментом Министерства науки и высшего образования Российской Федерации (далее - Министерство) принимаются следующие меры, направленные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улучшение качества работы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обращениями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граждан, юридических лиц, общественных объединений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(далее – обращения граждан):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Постановка обращений граждан на контроль;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Консультативная помощь структурным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подразделениям Министерства </a:t>
            </a:r>
            <a:b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обеспечение единого порядка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 с  обращениями граждан </a:t>
            </a:r>
            <a:b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Министерстве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хода исполнения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и результатов</a:t>
            </a:r>
            <a:b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их рассмотрения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Снятие с контроля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граждан, на которые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 объективный и всесторонний ответ в установленные сроки;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информации о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количестве обращений граждан,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установленный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рассмотрения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которых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истекает (еженедельно), и направление ее в структурные подразделения Министерства;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информации об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исполнительской дисциплине </a:t>
            </a:r>
            <a:b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структурных подразделений  Министерства по рассмотрению обращений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(еженедельно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информации Министру науки и высшего образования Российской Федерации о состоянии исполнительской дисциплины                       по рассмотрению обращений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структурными подразделениями 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Министерства в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соответствии с установленной периодичностью;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предложений по обеспечению своевременного выполнения поручений, повышению исполнительской дисциплины, совершенствованию организации и осуществления контроля </a:t>
            </a:r>
            <a:b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исполнением обращений граждан.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endParaRPr lang="en-US" sz="1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Tx/>
              <a:buChar char="-"/>
            </a:pP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1488" y="270192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6906" y="1878896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68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7200</TotalTime>
  <Words>678</Words>
  <Application>Microsoft Office PowerPoint</Application>
  <PresentationFormat>Лист A4 (210x297 мм)</PresentationFormat>
  <Paragraphs>244</Paragraphs>
  <Slides>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Times New Roman</vt:lpstr>
      <vt:lpstr>Wingdings</vt:lpstr>
      <vt:lpstr>Тема Office</vt:lpstr>
      <vt:lpstr>Презентация PowerPoint</vt:lpstr>
      <vt:lpstr>СОДЕРЖАНИЕ </vt:lpstr>
      <vt:lpstr> I. ОБЩИЕ СВЕДЕНИЯ</vt:lpstr>
      <vt:lpstr> I. ОБЩИЕ СВЕДЕНИЯ</vt:lpstr>
      <vt:lpstr> II. ВЕДОМСТВЕННАЯ ПРИНАДЛЕЖНОСТЬ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Фризен Андрей Андреевич</dc:creator>
  <cp:lastModifiedBy>Гасымова Айнур Фатали Кызы</cp:lastModifiedBy>
  <cp:revision>475</cp:revision>
  <cp:lastPrinted>2021-04-02T11:06:26Z</cp:lastPrinted>
  <dcterms:created xsi:type="dcterms:W3CDTF">2019-01-10T08:07:16Z</dcterms:created>
  <dcterms:modified xsi:type="dcterms:W3CDTF">2021-07-15T08:40:56Z</dcterms:modified>
</cp:coreProperties>
</file>