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81" r:id="rId4"/>
    <p:sldId id="287" r:id="rId5"/>
    <p:sldId id="280" r:id="rId6"/>
    <p:sldId id="284" r:id="rId7"/>
    <p:sldId id="282" r:id="rId8"/>
    <p:sldId id="285" r:id="rId9"/>
    <p:sldId id="288" r:id="rId10"/>
  </p:sldIdLst>
  <p:sldSz cx="6858000" cy="9906000" type="A4"/>
  <p:notesSz cx="9940925" cy="68087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978" userDrawn="1">
          <p15:clr>
            <a:srgbClr val="A4A3A4"/>
          </p15:clr>
        </p15:guide>
        <p15:guide id="3" orient="horz" pos="5683" userDrawn="1">
          <p15:clr>
            <a:srgbClr val="A4A3A4"/>
          </p15:clr>
        </p15:guide>
        <p15:guide id="4" pos="278" userDrawn="1">
          <p15:clr>
            <a:srgbClr val="A4A3A4"/>
          </p15:clr>
        </p15:guide>
        <p15:guide id="5" pos="4065" userDrawn="1">
          <p15:clr>
            <a:srgbClr val="A4A3A4"/>
          </p15:clr>
        </p15:guide>
        <p15:guide id="6" pos="595" userDrawn="1">
          <p15:clr>
            <a:srgbClr val="A4A3A4"/>
          </p15:clr>
        </p15:guide>
        <p15:guide id="7" pos="436" userDrawn="1">
          <p15:clr>
            <a:srgbClr val="A4A3A4"/>
          </p15:clr>
        </p15:guide>
        <p15:guide id="8" orient="horz" pos="5501" userDrawn="1">
          <p15:clr>
            <a:srgbClr val="A4A3A4"/>
          </p15:clr>
        </p15:guide>
        <p15:guide id="9" pos="2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C7FF"/>
    <a:srgbClr val="0A3665"/>
    <a:srgbClr val="FFFFFF"/>
    <a:srgbClr val="0E4A8C"/>
    <a:srgbClr val="064676"/>
    <a:srgbClr val="064473"/>
    <a:srgbClr val="0E70DC"/>
    <a:srgbClr val="1158A7"/>
    <a:srgbClr val="0097FE"/>
    <a:srgbClr val="009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80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3084" y="96"/>
      </p:cViewPr>
      <p:guideLst>
        <p:guide orient="horz" pos="5978"/>
        <p:guide orient="horz" pos="5683"/>
        <p:guide pos="278"/>
        <p:guide pos="4065"/>
        <p:guide pos="595"/>
        <p:guide pos="436"/>
        <p:guide orient="horz" pos="5501"/>
        <p:guide pos="2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8818" cy="34082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9787" y="1"/>
            <a:ext cx="4308818" cy="34082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7DF31F22-F40A-4970-870E-7892BFF1BA28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67967"/>
            <a:ext cx="4308818" cy="34082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9787" y="6467967"/>
            <a:ext cx="4308818" cy="34082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223D5D36-B2AE-4486-BCB1-CEA05DEF6C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535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7734" cy="34162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0892" y="0"/>
            <a:ext cx="4307734" cy="34162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1F234746-9E70-4961-9ED1-D98284AC9482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76713" y="852488"/>
            <a:ext cx="1587500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094" y="3276730"/>
            <a:ext cx="7952740" cy="2680961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6467167"/>
            <a:ext cx="4307734" cy="34162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0892" y="6467167"/>
            <a:ext cx="4307734" cy="34162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54134A0D-820D-46FB-90A8-976BB0BF1D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082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013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491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257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341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23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21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091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820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73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827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049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598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968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34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198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525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021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D68E9-39B0-420D-B66A-F497173E5130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319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 flipV="1">
            <a:off x="98475" y="112540"/>
            <a:ext cx="1311226" cy="1906759"/>
            <a:chOff x="0" y="0"/>
            <a:chExt cx="1853252" cy="2693612"/>
          </a:xfrm>
        </p:grpSpPr>
        <p:grpSp>
          <p:nvGrpSpPr>
            <p:cNvPr id="22" name="Группа 21"/>
            <p:cNvGrpSpPr/>
            <p:nvPr/>
          </p:nvGrpSpPr>
          <p:grpSpPr>
            <a:xfrm>
              <a:off x="0" y="0"/>
              <a:ext cx="1853252" cy="2693612"/>
              <a:chOff x="0" y="0"/>
              <a:chExt cx="1853252" cy="2693612"/>
            </a:xfrm>
          </p:grpSpPr>
          <p:sp>
            <p:nvSpPr>
              <p:cNvPr id="24" name="Равнобедренный треугольник 23"/>
              <p:cNvSpPr/>
              <p:nvPr/>
            </p:nvSpPr>
            <p:spPr>
              <a:xfrm>
                <a:off x="616333" y="1790450"/>
                <a:ext cx="1236919" cy="899986"/>
              </a:xfrm>
              <a:prstGeom prst="triangle">
                <a:avLst/>
              </a:prstGeom>
              <a:solidFill>
                <a:srgbClr val="0A36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5" name="Равнобедренный треугольник 24"/>
              <p:cNvSpPr/>
              <p:nvPr/>
            </p:nvSpPr>
            <p:spPr>
              <a:xfrm flipV="1">
                <a:off x="2637" y="1793625"/>
                <a:ext cx="1236918" cy="899987"/>
              </a:xfrm>
              <a:prstGeom prst="triangle">
                <a:avLst/>
              </a:prstGeom>
              <a:solidFill>
                <a:srgbClr val="0E4A8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6" name="Равнобедренный треугольник 25"/>
              <p:cNvSpPr/>
              <p:nvPr/>
            </p:nvSpPr>
            <p:spPr>
              <a:xfrm rot="10800000" flipV="1">
                <a:off x="6986" y="896812"/>
                <a:ext cx="1236919" cy="899986"/>
              </a:xfrm>
              <a:prstGeom prst="triangle">
                <a:avLst/>
              </a:prstGeom>
              <a:solidFill>
                <a:srgbClr val="1158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7" name="Равнобедренный треугольник 22"/>
              <p:cNvSpPr/>
              <p:nvPr/>
            </p:nvSpPr>
            <p:spPr>
              <a:xfrm rot="10800000" flipV="1">
                <a:off x="0" y="1790449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0A36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8" name="Равнобедренный треугольник 22"/>
              <p:cNvSpPr/>
              <p:nvPr/>
            </p:nvSpPr>
            <p:spPr>
              <a:xfrm flipH="1" flipV="1">
                <a:off x="2170" y="896812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0E70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9" name="Равнобедренный треугольник 22"/>
              <p:cNvSpPr/>
              <p:nvPr/>
            </p:nvSpPr>
            <p:spPr>
              <a:xfrm flipH="1">
                <a:off x="1592" y="0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78C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</p:grpSp>
        <p:cxnSp>
          <p:nvCxnSpPr>
            <p:cNvPr id="23" name="Прямая соединительная линия 22"/>
            <p:cNvCxnSpPr>
              <a:stCxn id="29" idx="1"/>
              <a:endCxn id="27" idx="2"/>
            </p:cNvCxnSpPr>
            <p:nvPr/>
          </p:nvCxnSpPr>
          <p:spPr>
            <a:xfrm flipH="1">
              <a:off x="0" y="0"/>
              <a:ext cx="10451" cy="2690435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Прямоугольник 39"/>
          <p:cNvSpPr/>
          <p:nvPr/>
        </p:nvSpPr>
        <p:spPr>
          <a:xfrm>
            <a:off x="850006" y="2998415"/>
            <a:ext cx="5142029" cy="262841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ИНФОРМАЦИЯ</a:t>
            </a:r>
            <a:r>
              <a:rPr lang="ru-RU" sz="2300" b="1" dirty="0" smtClean="0">
                <a:solidFill>
                  <a:srgbClr val="064879"/>
                </a:solidFill>
                <a:latin typeface="Cambria" panose="02040503050406030204" pitchFamily="18" charset="0"/>
              </a:rPr>
              <a:t> </a:t>
            </a:r>
            <a:endParaRPr lang="en-US" sz="2300" b="1" dirty="0" smtClean="0">
              <a:solidFill>
                <a:srgbClr val="064879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en-US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(</a:t>
            </a:r>
            <a:r>
              <a:rPr lang="ru-RU" sz="2300" b="1" dirty="0">
                <a:solidFill>
                  <a:srgbClr val="C00000"/>
                </a:solidFill>
                <a:latin typeface="Cambria" panose="02040503050406030204" pitchFamily="18" charset="0"/>
              </a:rPr>
              <a:t>ежеквартальная</a:t>
            </a: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ru-RU" sz="2300" b="1" dirty="0">
                <a:solidFill>
                  <a:srgbClr val="C00000"/>
                </a:solidFill>
                <a:latin typeface="Cambria" panose="02040503050406030204" pitchFamily="18" charset="0"/>
              </a:rPr>
              <a:t>справка</a:t>
            </a: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)</a:t>
            </a:r>
          </a:p>
          <a:p>
            <a:pPr algn="ctr">
              <a:lnSpc>
                <a:spcPct val="80000"/>
              </a:lnSpc>
            </a:pPr>
            <a:r>
              <a:rPr lang="ru-RU" sz="1000" b="1" dirty="0">
                <a:solidFill>
                  <a:srgbClr val="064879"/>
                </a:solidFill>
                <a:latin typeface="Cambria" panose="02040503050406030204" pitchFamily="18" charset="0"/>
              </a:rPr>
              <a:t/>
            </a:r>
            <a:br>
              <a:rPr lang="ru-RU" sz="1000" b="1" dirty="0">
                <a:solidFill>
                  <a:srgbClr val="064879"/>
                </a:solidFill>
                <a:latin typeface="Cambria" panose="02040503050406030204" pitchFamily="18" charset="0"/>
              </a:rPr>
            </a:b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о результатах работы </a:t>
            </a:r>
            <a:b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</a:b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с обращениями граждан</a:t>
            </a:r>
            <a:endParaRPr lang="ru-RU" sz="1200" b="1" dirty="0" smtClean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0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в Министерстве науки </a:t>
            </a:r>
          </a:p>
          <a:p>
            <a:pPr algn="ctr">
              <a:lnSpc>
                <a:spcPct val="80000"/>
              </a:lnSpc>
            </a:pP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и высшего образования Российской Федерации </a:t>
            </a:r>
          </a:p>
          <a:p>
            <a:pPr algn="ctr">
              <a:lnSpc>
                <a:spcPct val="80000"/>
              </a:lnSpc>
            </a:pPr>
            <a:endParaRPr lang="ru-RU" sz="1200" b="1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в </a:t>
            </a:r>
            <a:r>
              <a:rPr lang="en-US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III </a:t>
            </a: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квартале 20</a:t>
            </a:r>
            <a:r>
              <a:rPr lang="en-US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2</a:t>
            </a: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1 г.</a:t>
            </a:r>
            <a:endParaRPr lang="ru-RU" sz="23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grpSp>
        <p:nvGrpSpPr>
          <p:cNvPr id="51" name="Группа 50"/>
          <p:cNvGrpSpPr/>
          <p:nvPr/>
        </p:nvGrpSpPr>
        <p:grpSpPr>
          <a:xfrm flipH="1">
            <a:off x="5457875" y="7884940"/>
            <a:ext cx="1311226" cy="1906759"/>
            <a:chOff x="0" y="0"/>
            <a:chExt cx="1853252" cy="2693612"/>
          </a:xfrm>
        </p:grpSpPr>
        <p:grpSp>
          <p:nvGrpSpPr>
            <p:cNvPr id="52" name="Группа 51"/>
            <p:cNvGrpSpPr/>
            <p:nvPr/>
          </p:nvGrpSpPr>
          <p:grpSpPr>
            <a:xfrm>
              <a:off x="0" y="0"/>
              <a:ext cx="1853252" cy="2693612"/>
              <a:chOff x="0" y="0"/>
              <a:chExt cx="1853252" cy="2693612"/>
            </a:xfrm>
          </p:grpSpPr>
          <p:sp>
            <p:nvSpPr>
              <p:cNvPr id="54" name="Равнобедренный треугольник 53"/>
              <p:cNvSpPr/>
              <p:nvPr/>
            </p:nvSpPr>
            <p:spPr>
              <a:xfrm>
                <a:off x="616333" y="1790450"/>
                <a:ext cx="1236919" cy="899986"/>
              </a:xfrm>
              <a:prstGeom prst="triangle">
                <a:avLst/>
              </a:prstGeom>
              <a:solidFill>
                <a:srgbClr val="0A36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5" name="Равнобедренный треугольник 54"/>
              <p:cNvSpPr/>
              <p:nvPr/>
            </p:nvSpPr>
            <p:spPr>
              <a:xfrm flipV="1">
                <a:off x="2637" y="1793625"/>
                <a:ext cx="1236918" cy="899987"/>
              </a:xfrm>
              <a:prstGeom prst="triangle">
                <a:avLst/>
              </a:prstGeom>
              <a:solidFill>
                <a:srgbClr val="0E4A8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6" name="Равнобедренный треугольник 55"/>
              <p:cNvSpPr/>
              <p:nvPr/>
            </p:nvSpPr>
            <p:spPr>
              <a:xfrm rot="10800000" flipV="1">
                <a:off x="6986" y="896812"/>
                <a:ext cx="1236919" cy="899986"/>
              </a:xfrm>
              <a:prstGeom prst="triangle">
                <a:avLst/>
              </a:prstGeom>
              <a:solidFill>
                <a:srgbClr val="1158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7" name="Равнобедренный треугольник 22"/>
              <p:cNvSpPr/>
              <p:nvPr/>
            </p:nvSpPr>
            <p:spPr>
              <a:xfrm rot="10800000" flipV="1">
                <a:off x="0" y="1790449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0A36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8" name="Равнобедренный треугольник 22"/>
              <p:cNvSpPr/>
              <p:nvPr/>
            </p:nvSpPr>
            <p:spPr>
              <a:xfrm flipH="1" flipV="1">
                <a:off x="2170" y="896812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0E70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9" name="Равнобедренный треугольник 22"/>
              <p:cNvSpPr/>
              <p:nvPr/>
            </p:nvSpPr>
            <p:spPr>
              <a:xfrm flipH="1">
                <a:off x="1592" y="0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78C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</p:grpSp>
        <p:cxnSp>
          <p:nvCxnSpPr>
            <p:cNvPr id="53" name="Прямая соединительная линия 52"/>
            <p:cNvCxnSpPr>
              <a:stCxn id="59" idx="1"/>
              <a:endCxn id="57" idx="2"/>
            </p:cNvCxnSpPr>
            <p:nvPr/>
          </p:nvCxnSpPr>
          <p:spPr>
            <a:xfrm flipH="1">
              <a:off x="0" y="0"/>
              <a:ext cx="10451" cy="2690435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6325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4813" y="204840"/>
            <a:ext cx="6176291" cy="600978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064879"/>
                </a:solidFill>
                <a:latin typeface="Cambria" panose="02040503050406030204" pitchFamily="18" charset="0"/>
              </a:rPr>
              <a:t>СОДЕРЖАНИЕ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3232" y="1571026"/>
            <a:ext cx="30764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I. </a:t>
            </a:r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ОБЩИЕ СВЕДЕНИЯ</a:t>
            </a:r>
            <a:endParaRPr lang="ru-RU" sz="1600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cxnSp>
        <p:nvCxnSpPr>
          <p:cNvPr id="72" name="Прямая соединительная линия 71">
            <a:extLst>
              <a:ext uri="{FF2B5EF4-FFF2-40B4-BE49-F238E27FC236}">
                <a16:creationId xmlns="" xmlns:a16="http://schemas.microsoft.com/office/drawing/2014/main" id="{DE10B38E-A87D-4F20-8859-08197DE72A9F}"/>
              </a:ext>
            </a:extLst>
          </p:cNvPr>
          <p:cNvCxnSpPr/>
          <p:nvPr/>
        </p:nvCxnSpPr>
        <p:spPr>
          <a:xfrm>
            <a:off x="2672025" y="1828800"/>
            <a:ext cx="3633559" cy="662"/>
          </a:xfrm>
          <a:prstGeom prst="line">
            <a:avLst/>
          </a:prstGeom>
          <a:ln w="15875">
            <a:solidFill>
              <a:srgbClr val="06467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348011" y="97938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="" xmlns:a16="http://schemas.microsoft.com/office/drawing/2014/main" id="{38368A62-5D4D-4A88-A436-F426C3CA49C7}"/>
              </a:ext>
            </a:extLst>
          </p:cNvPr>
          <p:cNvSpPr txBox="1"/>
          <p:nvPr/>
        </p:nvSpPr>
        <p:spPr>
          <a:xfrm>
            <a:off x="492282" y="2292853"/>
            <a:ext cx="4752450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II</a:t>
            </a:r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. ВЕДОМСТВЕННАЯ </a:t>
            </a:r>
            <a:b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</a:br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    ПРИНАДЛЕЖНОСТЬ</a:t>
            </a:r>
            <a:endParaRPr lang="ru-RU" sz="1600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265271" y="1555637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64676"/>
                </a:solidFill>
                <a:latin typeface="Cambria" panose="02040503050406030204" pitchFamily="18" charset="0"/>
              </a:rPr>
              <a:t>2</a:t>
            </a:r>
            <a:endParaRPr lang="ru-RU" dirty="0">
              <a:solidFill>
                <a:srgbClr val="064676"/>
              </a:solidFill>
              <a:latin typeface="Cambria" panose="02040503050406030204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6282415" y="2402045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64676"/>
                </a:solidFill>
                <a:latin typeface="Cambria" panose="02040503050406030204" pitchFamily="18" charset="0"/>
              </a:rPr>
              <a:t>4</a:t>
            </a:r>
            <a:endParaRPr lang="ru-RU" dirty="0">
              <a:solidFill>
                <a:srgbClr val="064676"/>
              </a:solidFill>
              <a:latin typeface="Cambria" panose="02040503050406030204" pitchFamily="18" charset="0"/>
            </a:endParaRPr>
          </a:p>
        </p:txBody>
      </p:sp>
      <p:cxnSp>
        <p:nvCxnSpPr>
          <p:cNvPr id="67" name="Прямая соединительная линия 66">
            <a:extLst>
              <a:ext uri="{FF2B5EF4-FFF2-40B4-BE49-F238E27FC236}">
                <a16:creationId xmlns="" xmlns:a16="http://schemas.microsoft.com/office/drawing/2014/main" id="{DE10B38E-A87D-4F20-8859-08197DE72A9F}"/>
              </a:ext>
            </a:extLst>
          </p:cNvPr>
          <p:cNvCxnSpPr/>
          <p:nvPr/>
        </p:nvCxnSpPr>
        <p:spPr>
          <a:xfrm>
            <a:off x="2672025" y="2679700"/>
            <a:ext cx="3619238" cy="264"/>
          </a:xfrm>
          <a:prstGeom prst="line">
            <a:avLst/>
          </a:prstGeom>
          <a:ln w="15875">
            <a:solidFill>
              <a:srgbClr val="06467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148862" y="9544897"/>
            <a:ext cx="5332991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о результатах работы с обращениями граждан за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III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квартал 20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2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1 год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 smtClean="0">
                <a:solidFill>
                  <a:srgbClr val="064879"/>
                </a:solidFill>
                <a:latin typeface="Cambria" panose="02040503050406030204" pitchFamily="18" charset="0"/>
              </a:rPr>
              <a:t>1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38368A62-5D4D-4A88-A436-F426C3CA49C7}"/>
              </a:ext>
            </a:extLst>
          </p:cNvPr>
          <p:cNvSpPr txBox="1"/>
          <p:nvPr/>
        </p:nvSpPr>
        <p:spPr>
          <a:xfrm>
            <a:off x="492282" y="3131103"/>
            <a:ext cx="4752450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III</a:t>
            </a:r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. ОБЗОР ТЕМАТИКИ ОБРАЩЕНИЙ ГРАЖДАН</a:t>
            </a:r>
            <a:endParaRPr lang="ru-RU" sz="1600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263365" y="304950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64676"/>
                </a:solidFill>
                <a:latin typeface="Cambria" panose="02040503050406030204" pitchFamily="18" charset="0"/>
              </a:rPr>
              <a:t>5</a:t>
            </a:r>
            <a:endParaRPr lang="ru-RU" dirty="0">
              <a:solidFill>
                <a:srgbClr val="064676"/>
              </a:solidFill>
              <a:latin typeface="Cambria" panose="02040503050406030204" pitchFamily="18" charset="0"/>
            </a:endParaRPr>
          </a:p>
        </p:txBody>
      </p:sp>
      <p:cxnSp>
        <p:nvCxnSpPr>
          <p:cNvPr id="31" name="Прямая соединительная линия 30">
            <a:extLst>
              <a:ext uri="{FF2B5EF4-FFF2-40B4-BE49-F238E27FC236}">
                <a16:creationId xmlns="" xmlns:a16="http://schemas.microsoft.com/office/drawing/2014/main" id="{DE10B38E-A87D-4F20-8859-08197DE72A9F}"/>
              </a:ext>
            </a:extLst>
          </p:cNvPr>
          <p:cNvCxnSpPr/>
          <p:nvPr/>
        </p:nvCxnSpPr>
        <p:spPr>
          <a:xfrm flipV="1">
            <a:off x="4896000" y="3324307"/>
            <a:ext cx="1323634" cy="7928"/>
          </a:xfrm>
          <a:prstGeom prst="line">
            <a:avLst/>
          </a:prstGeom>
          <a:ln w="15875">
            <a:solidFill>
              <a:srgbClr val="06467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492282" y="3856409"/>
            <a:ext cx="4747262" cy="486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>
                <a:solidFill>
                  <a:srgbClr val="0E4A8C"/>
                </a:solidFill>
                <a:latin typeface="Cambria" panose="02040503050406030204" pitchFamily="18" charset="0"/>
              </a:rPr>
              <a:t>IV</a:t>
            </a:r>
            <a:r>
              <a:rPr lang="ru-RU" sz="1600" dirty="0">
                <a:solidFill>
                  <a:srgbClr val="0E4A8C"/>
                </a:solidFill>
                <a:latin typeface="Cambria" panose="02040503050406030204" pitchFamily="18" charset="0"/>
              </a:rPr>
              <a:t>. МЕРЫ, НАПРАВЛЕННЫЕ НА УЛУЧШЕНИЕ </a:t>
            </a:r>
            <a:r>
              <a:rPr lang="en-US" dirty="0" smtClean="0">
                <a:solidFill>
                  <a:srgbClr val="0E4A8C"/>
                </a:solidFill>
                <a:latin typeface="Cambria" panose="02040503050406030204" pitchFamily="18" charset="0"/>
              </a:rPr>
              <a:t/>
            </a:r>
            <a:br>
              <a:rPr lang="en-US" dirty="0" smtClean="0">
                <a:solidFill>
                  <a:srgbClr val="0E4A8C"/>
                </a:solidFill>
                <a:latin typeface="Cambria" panose="02040503050406030204" pitchFamily="18" charset="0"/>
              </a:rPr>
            </a:br>
            <a:r>
              <a:rPr lang="ru-RU" sz="1600" dirty="0">
                <a:solidFill>
                  <a:srgbClr val="0E4A8C"/>
                </a:solidFill>
                <a:latin typeface="Cambria" panose="02040503050406030204" pitchFamily="18" charset="0"/>
              </a:rPr>
              <a:t>КАЧЕСТВА РАБОТЫ С ОБРАЩЕНИЯМИ ГРАЖДАН 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="" xmlns:a16="http://schemas.microsoft.com/office/drawing/2014/main" id="{DE10B38E-A87D-4F20-8859-08197DE72A9F}"/>
              </a:ext>
            </a:extLst>
          </p:cNvPr>
          <p:cNvCxnSpPr/>
          <p:nvPr/>
        </p:nvCxnSpPr>
        <p:spPr>
          <a:xfrm>
            <a:off x="5156293" y="4301804"/>
            <a:ext cx="1066385" cy="11720"/>
          </a:xfrm>
          <a:prstGeom prst="line">
            <a:avLst/>
          </a:prstGeom>
          <a:ln w="15875">
            <a:solidFill>
              <a:srgbClr val="06467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6222678" y="4071109"/>
            <a:ext cx="3015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64676"/>
                </a:solidFill>
                <a:latin typeface="Cambria" panose="02040503050406030204" pitchFamily="18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65423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55" y="271298"/>
            <a:ext cx="6858000" cy="469607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E4A8C"/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I. </a:t>
            </a:r>
            <a:r>
              <a:rPr lang="ru-RU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ОБЩИЕ СВЕДЕНИЯ</a:t>
            </a:r>
            <a:endParaRPr lang="ru-RU" sz="2000" b="1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333375" y="907754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57536" y="9452935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1066800" y="9533408"/>
            <a:ext cx="5374971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за </a:t>
            </a:r>
            <a:r>
              <a:rPr lang="en-US" sz="1000" dirty="0">
                <a:solidFill>
                  <a:srgbClr val="064879"/>
                </a:solidFill>
                <a:latin typeface="Cambria" panose="02040503050406030204" pitchFamily="18" charset="0"/>
              </a:rPr>
              <a:t>III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квартал 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2021 год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 smtClean="0">
                <a:solidFill>
                  <a:srgbClr val="064879"/>
                </a:solidFill>
                <a:latin typeface="Cambria" panose="02040503050406030204" pitchFamily="18" charset="0"/>
              </a:rPr>
              <a:t>2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9896" y="1224531"/>
            <a:ext cx="60172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 период с </a:t>
            </a:r>
            <a:r>
              <a:rPr lang="ru-RU" sz="1400" b="1" dirty="0" smtClean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1июля по 30 сентября 2021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года в Министерство науки </a:t>
            </a:r>
            <a:b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 высшего образования Российской Федерации поступило:</a:t>
            </a:r>
            <a:endParaRPr lang="ru-RU" sz="1400" dirty="0">
              <a:solidFill>
                <a:srgbClr val="072A5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325096" y="1834378"/>
            <a:ext cx="11229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9069</a:t>
            </a:r>
            <a:endParaRPr lang="ru-RU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618459" y="2994909"/>
            <a:ext cx="1084656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Заявления</a:t>
            </a:r>
          </a:p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(89%)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2565261" y="1931186"/>
            <a:ext cx="3915752" cy="2646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обращений граждан и объединений граждан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783120" y="2651071"/>
            <a:ext cx="7553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8092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2081106" y="3006516"/>
            <a:ext cx="889154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Жалобы</a:t>
            </a:r>
          </a:p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2219346" y="2662678"/>
            <a:ext cx="6126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730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3220223" y="2972645"/>
            <a:ext cx="1324978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</a:t>
            </a:r>
          </a:p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3647710" y="2628807"/>
            <a:ext cx="470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74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4684323" y="2993050"/>
            <a:ext cx="1668329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«Не-обращения»: благодарности, приглашения, поздравления</a:t>
            </a:r>
            <a:endParaRPr lang="en-US" sz="1400" dirty="0" smtClean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5267368" y="2661824"/>
            <a:ext cx="6126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173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5" name="Прямая со стрелкой 14"/>
          <p:cNvCxnSpPr>
            <a:endCxn id="75" idx="0"/>
          </p:cNvCxnSpPr>
          <p:nvPr/>
        </p:nvCxnSpPr>
        <p:spPr>
          <a:xfrm flipH="1">
            <a:off x="1160788" y="2264351"/>
            <a:ext cx="354930" cy="38672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>
            <a:stCxn id="11" idx="2"/>
          </p:cNvCxnSpPr>
          <p:nvPr/>
        </p:nvCxnSpPr>
        <p:spPr>
          <a:xfrm>
            <a:off x="1886593" y="2296043"/>
            <a:ext cx="318326" cy="452816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>
            <a:endCxn id="80" idx="1"/>
          </p:cNvCxnSpPr>
          <p:nvPr/>
        </p:nvCxnSpPr>
        <p:spPr>
          <a:xfrm>
            <a:off x="2045756" y="2268729"/>
            <a:ext cx="1601954" cy="560133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>
            <a:endCxn id="82" idx="1"/>
          </p:cNvCxnSpPr>
          <p:nvPr/>
        </p:nvCxnSpPr>
        <p:spPr>
          <a:xfrm>
            <a:off x="2197498" y="2080601"/>
            <a:ext cx="3069870" cy="781278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5" name="Таблица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656165"/>
              </p:ext>
            </p:extLst>
          </p:nvPr>
        </p:nvGraphicFramePr>
        <p:xfrm>
          <a:off x="788492" y="4238300"/>
          <a:ext cx="564747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040"/>
                <a:gridCol w="1391040"/>
                <a:gridCol w="1391040"/>
                <a:gridCol w="147435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Первичное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Повторное 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Многократное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Количество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7818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504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747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86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9" name="Прямоугольник 88"/>
          <p:cNvSpPr/>
          <p:nvPr/>
        </p:nvSpPr>
        <p:spPr>
          <a:xfrm>
            <a:off x="719049" y="5601514"/>
            <a:ext cx="1226233" cy="2646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 автора:</a:t>
            </a:r>
            <a:endParaRPr lang="en-US" sz="1400" b="1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6" name="Рисунок 55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496" y="6096604"/>
            <a:ext cx="503119" cy="557446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99" y="6052821"/>
            <a:ext cx="558800" cy="628393"/>
          </a:xfrm>
          <a:prstGeom prst="rect">
            <a:avLst/>
          </a:prstGeom>
        </p:spPr>
      </p:pic>
      <p:sp>
        <p:nvSpPr>
          <p:cNvPr id="90" name="Прямоугольник 89"/>
          <p:cNvSpPr/>
          <p:nvPr/>
        </p:nvSpPr>
        <p:spPr>
          <a:xfrm>
            <a:off x="1256344" y="6355962"/>
            <a:ext cx="1160401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Физическое лицо (99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470677" y="5956034"/>
            <a:ext cx="7553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9023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92" name="Прямая со стрелкой 91"/>
          <p:cNvCxnSpPr>
            <a:stCxn id="91" idx="3"/>
          </p:cNvCxnSpPr>
          <p:nvPr/>
        </p:nvCxnSpPr>
        <p:spPr>
          <a:xfrm flipV="1">
            <a:off x="2226013" y="5956035"/>
            <a:ext cx="351045" cy="200054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/>
          <p:nvPr/>
        </p:nvCxnSpPr>
        <p:spPr>
          <a:xfrm>
            <a:off x="2189442" y="6337729"/>
            <a:ext cx="508869" cy="282732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Прямоугольник 95"/>
          <p:cNvSpPr/>
          <p:nvPr/>
        </p:nvSpPr>
        <p:spPr>
          <a:xfrm>
            <a:off x="2438815" y="6052821"/>
            <a:ext cx="1827786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Индивидуальное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2359716" y="6688108"/>
            <a:ext cx="1827786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Коллективное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2761927" y="6404738"/>
            <a:ext cx="52610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dirty="0" smtClean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470</a:t>
            </a:r>
            <a:endParaRPr lang="ru-RU" sz="1600" dirty="0"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2645784" y="5772125"/>
            <a:ext cx="6399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dirty="0" smtClean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8553</a:t>
            </a:r>
            <a:endParaRPr lang="ru-RU" sz="1600" dirty="0"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4903282" y="6316104"/>
            <a:ext cx="1335593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Юридическое лицо (0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,5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5283488" y="5981027"/>
            <a:ext cx="470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46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690368" y="3869090"/>
            <a:ext cx="1749646" cy="2646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 повторности</a:t>
            </a:r>
            <a:r>
              <a:rPr lang="ru-RU" sz="1400" b="1" dirty="0" smtClean="0">
                <a:solidFill>
                  <a:srgbClr val="072A50"/>
                </a:solidFill>
                <a:latin typeface="Cambria" panose="02040503050406030204" pitchFamily="18" charset="0"/>
              </a:rPr>
              <a:t>:</a:t>
            </a:r>
            <a:endParaRPr lang="en-US" sz="1400" b="1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05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55" y="271298"/>
            <a:ext cx="6858000" cy="469607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E4A8C"/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I. </a:t>
            </a:r>
            <a:r>
              <a:rPr lang="ru-RU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ОБЩИЕ СВЕДЕНИЯ</a:t>
            </a:r>
            <a:endParaRPr lang="ru-RU" sz="2000" b="1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333375" y="907754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57536" y="9452935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1219200" y="9533408"/>
            <a:ext cx="5222571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за </a:t>
            </a:r>
            <a:r>
              <a:rPr lang="en-US" sz="1000" dirty="0">
                <a:solidFill>
                  <a:srgbClr val="064879"/>
                </a:solidFill>
                <a:latin typeface="Cambria" panose="02040503050406030204" pitchFamily="18" charset="0"/>
              </a:rPr>
              <a:t>III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квартал 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202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1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 год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en-US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3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71356" y="1140645"/>
            <a:ext cx="4390241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rgbClr val="072A50"/>
                </a:solidFill>
                <a:latin typeface="Cambria" panose="02040503050406030204" pitchFamily="18" charset="0"/>
              </a:rPr>
              <a:t>                         </a:t>
            </a:r>
            <a:r>
              <a:rPr lang="ru-RU" sz="1400" b="1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Источники </a:t>
            </a:r>
            <a:r>
              <a:rPr lang="ru-RU" sz="1400" b="1" dirty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поступления </a:t>
            </a:r>
            <a:r>
              <a:rPr lang="ru-RU" sz="1400" b="1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обращений</a:t>
            </a:r>
          </a:p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="1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1524277" y="3331279"/>
            <a:ext cx="4022502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форме электронного документа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614029" y="4688933"/>
            <a:ext cx="1433912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Официальный сайт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2047941" y="4688933"/>
            <a:ext cx="1574151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Электронная почта Министерства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3580423" y="4702962"/>
            <a:ext cx="1705642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Информационный </a:t>
            </a: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канал </a:t>
            </a:r>
            <a:r>
              <a:rPr lang="en-US" sz="1400" dirty="0" err="1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ViPNet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1107920" y="4355733"/>
            <a:ext cx="7537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3670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23" name="Прямая со стрелкой 122"/>
          <p:cNvCxnSpPr/>
          <p:nvPr/>
        </p:nvCxnSpPr>
        <p:spPr>
          <a:xfrm flipH="1">
            <a:off x="1861652" y="3901335"/>
            <a:ext cx="1040540" cy="373926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 стрелкой 123"/>
          <p:cNvCxnSpPr/>
          <p:nvPr/>
        </p:nvCxnSpPr>
        <p:spPr>
          <a:xfrm>
            <a:off x="3863255" y="3914595"/>
            <a:ext cx="1381140" cy="432101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Прямоугольник 124"/>
          <p:cNvSpPr/>
          <p:nvPr/>
        </p:nvSpPr>
        <p:spPr>
          <a:xfrm>
            <a:off x="2541832" y="4367883"/>
            <a:ext cx="67410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1864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6" name="Прямоугольник 125"/>
          <p:cNvSpPr/>
          <p:nvPr/>
        </p:nvSpPr>
        <p:spPr>
          <a:xfrm>
            <a:off x="3840787" y="4364719"/>
            <a:ext cx="5261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334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30" name="Прямая со стрелкой 129"/>
          <p:cNvCxnSpPr/>
          <p:nvPr/>
        </p:nvCxnSpPr>
        <p:spPr>
          <a:xfrm flipH="1">
            <a:off x="2996993" y="3978865"/>
            <a:ext cx="225839" cy="305054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Прямоугольник 57"/>
          <p:cNvSpPr/>
          <p:nvPr/>
        </p:nvSpPr>
        <p:spPr>
          <a:xfrm>
            <a:off x="4887369" y="4716991"/>
            <a:ext cx="1521140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МЭДО</a:t>
            </a:r>
          </a:p>
        </p:txBody>
      </p:sp>
      <p:cxnSp>
        <p:nvCxnSpPr>
          <p:cNvPr id="62" name="Прямая со стрелкой 61"/>
          <p:cNvCxnSpPr/>
          <p:nvPr/>
        </p:nvCxnSpPr>
        <p:spPr>
          <a:xfrm>
            <a:off x="3622092" y="3976069"/>
            <a:ext cx="267683" cy="297581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рямоугольник 67"/>
          <p:cNvSpPr/>
          <p:nvPr/>
        </p:nvSpPr>
        <p:spPr>
          <a:xfrm>
            <a:off x="5221372" y="4364408"/>
            <a:ext cx="65347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2125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65" name="Таблица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288153"/>
              </p:ext>
            </p:extLst>
          </p:nvPr>
        </p:nvGraphicFramePr>
        <p:xfrm>
          <a:off x="357536" y="1722928"/>
          <a:ext cx="5978871" cy="1042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102"/>
                <a:gridCol w="1763433"/>
                <a:gridCol w="2901336"/>
              </a:tblGrid>
              <a:tr h="143894"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письменной форме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форме электронного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документа 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6831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Количество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1076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7993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644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88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4" name="Прямоугольник 53"/>
          <p:cNvSpPr/>
          <p:nvPr/>
        </p:nvSpPr>
        <p:spPr>
          <a:xfrm>
            <a:off x="3071649" y="3607551"/>
            <a:ext cx="7040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7993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923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52013"/>
            <a:ext cx="6858000" cy="62155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E4A8C"/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I</a:t>
            </a:r>
            <a: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I</a:t>
            </a:r>
            <a:r>
              <a:rPr lang="en-US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. </a:t>
            </a:r>
            <a:r>
              <a:rPr lang="ru-RU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ВЕДОМСТВЕННАЯ ПРИНАДЛЕЖНОСТЬ</a:t>
            </a:r>
            <a:endParaRPr lang="ru-RU" sz="2000" b="1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33375" y="907754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1162051" y="9544897"/>
            <a:ext cx="5319802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граждан за </a:t>
            </a:r>
            <a:r>
              <a:rPr lang="en-US" sz="1000" dirty="0">
                <a:solidFill>
                  <a:srgbClr val="064879"/>
                </a:solidFill>
                <a:latin typeface="Cambria" panose="02040503050406030204" pitchFamily="18" charset="0"/>
              </a:rPr>
              <a:t>III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квартал 2021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год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en-US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4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57536" y="2434532"/>
            <a:ext cx="5743551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Иные обращения направлены по компетенции: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645726"/>
              </p:ext>
            </p:extLst>
          </p:nvPr>
        </p:nvGraphicFramePr>
        <p:xfrm>
          <a:off x="495270" y="3140630"/>
          <a:ext cx="6087745" cy="3695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3968"/>
                <a:gridCol w="1253777"/>
              </a:tblGrid>
              <a:tr h="77909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80000"/>
                        </a:lnSpc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Наименование </a:t>
                      </a:r>
                      <a:endParaRPr lang="en-US" sz="1400" kern="1200" dirty="0" smtClean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80000"/>
                        </a:lnSpc>
                      </a:pP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Количество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80000"/>
                        </a:lnSpc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Министерство просвещения Российской Федерации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494</a:t>
                      </a:r>
                      <a:endParaRPr lang="en-US" sz="1400" b="1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Региональные органы исполнительной власти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52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Иные органы и организации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</a:t>
                      </a:r>
                      <a:endParaRPr lang="ru-RU" sz="1400" b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Министерство здравоохранения Российской Федерации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Федеральная служба по надзору в сфере образования              и науки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80000"/>
                        </a:lnSpc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Итого: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2020715" y="1498202"/>
            <a:ext cx="4740275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8158 </a:t>
            </a: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из 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9069 </a:t>
            </a: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обращений поступило 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вопросам, </a:t>
            </a:r>
          </a:p>
          <a:p>
            <a:pPr>
              <a:lnSpc>
                <a:spcPct val="80000"/>
              </a:lnSpc>
            </a:pP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отнесенным к компетенции Минобрнауки 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99596" y="1378756"/>
            <a:ext cx="11229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90</a:t>
            </a:r>
            <a:r>
              <a:rPr lang="ru-RU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%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358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Заголовок 1"/>
          <p:cNvSpPr txBox="1">
            <a:spLocks/>
          </p:cNvSpPr>
          <p:nvPr/>
        </p:nvSpPr>
        <p:spPr>
          <a:xfrm>
            <a:off x="0" y="328612"/>
            <a:ext cx="6858000" cy="438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 smtClean="0">
                <a:solidFill>
                  <a:srgbClr val="064473"/>
                </a:solidFill>
                <a:latin typeface="Cambria" panose="02040503050406030204" pitchFamily="18" charset="0"/>
              </a:rPr>
              <a:t>III. </a:t>
            </a:r>
            <a:r>
              <a:rPr lang="ru-RU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ОБЗОР ТЕМАТИКИ ОБРАЩЕНИЙ ГРАЖДАН</a:t>
            </a:r>
            <a:endParaRPr lang="ru-RU" sz="2000" b="1" dirty="0">
              <a:solidFill>
                <a:srgbClr val="064473"/>
              </a:solidFill>
              <a:latin typeface="Cambria" panose="02040503050406030204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232213" y="873544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7536" y="9518982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242647" y="9544897"/>
            <a:ext cx="5239206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за </a:t>
            </a:r>
            <a:r>
              <a:rPr lang="en-US" sz="1000" dirty="0">
                <a:solidFill>
                  <a:srgbClr val="064879"/>
                </a:solidFill>
                <a:latin typeface="Cambria" panose="02040503050406030204" pitchFamily="18" charset="0"/>
              </a:rPr>
              <a:t>III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квартал 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2021 год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5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25568" y="1018716"/>
            <a:ext cx="6606862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Обзор тематики обращений граждан, юридических лиц и общественных объединений за период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 </a:t>
            </a:r>
            <a:r>
              <a:rPr lang="ru-RU" sz="1400" b="1" dirty="0" smtClean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 июля по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30 </a:t>
            </a:r>
            <a:r>
              <a:rPr lang="ru-RU" sz="1400" b="1" dirty="0" smtClean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сентября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2021 </a:t>
            </a:r>
            <a:r>
              <a:rPr lang="ru-RU" sz="1400" b="1" dirty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985131"/>
              </p:ext>
            </p:extLst>
          </p:nvPr>
        </p:nvGraphicFramePr>
        <p:xfrm>
          <a:off x="231930" y="1600930"/>
          <a:ext cx="6375245" cy="794726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9092"/>
                <a:gridCol w="3327593"/>
                <a:gridCol w="1137139"/>
                <a:gridCol w="1601421"/>
              </a:tblGrid>
              <a:tr h="9158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916" marR="31916" marT="0" marB="0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Категория вопросов</a:t>
                      </a:r>
                    </a:p>
                  </a:txBody>
                  <a:tcPr marL="31916" marR="31916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Общее количество</a:t>
                      </a:r>
                    </a:p>
                  </a:txBody>
                  <a:tcPr marL="31916" marR="31916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Доля </a:t>
                      </a:r>
                      <a:r>
                        <a:rPr lang="ru-RU" sz="1400" b="1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от поступивших по </a:t>
                      </a: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принадлежности, %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31916" marR="31916" marT="0" marB="0" anchor="ctr"/>
                </a:tc>
              </a:tr>
              <a:tr h="8491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Образовательные стандарты, требования 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к </a:t>
                      </a:r>
                      <a:r>
                        <a:rPr lang="ru-RU" sz="1400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образовательному 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процессу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 условия проведения образовательного процесса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1602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  <a:tr h="12108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Поступление в образовательные организации высшего образования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поступление в вуз онлайн, жалобы на приемные комиссии вузов, поступление иностранных студентов)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1520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9813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Порядок выезда из Российской Федерации и въезда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в Российскую Федерацию</a:t>
                      </a: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иностранных студентов)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741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368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Дистанционное образование, нарушения </a:t>
                      </a:r>
                      <a:r>
                        <a:rPr lang="ru-RU" sz="1400" kern="1200" dirty="0" err="1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санитарно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 - эпидемиологических мер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 в том числе по COVID-19)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418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511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Присвоение ученых степеней и званий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296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8617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Конфликтные ситуации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в образовательных организациях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увольнение и восстановление   на работе )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239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3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Государственная итоговая аттестация обучающихся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171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326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Проведение научных исследований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о научных открытиях и изобретениях граждан)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165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62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Заголовок 1"/>
          <p:cNvSpPr txBox="1">
            <a:spLocks/>
          </p:cNvSpPr>
          <p:nvPr/>
        </p:nvSpPr>
        <p:spPr>
          <a:xfrm>
            <a:off x="0" y="166500"/>
            <a:ext cx="6858000" cy="600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 smtClean="0">
                <a:solidFill>
                  <a:srgbClr val="064473"/>
                </a:solidFill>
                <a:latin typeface="Cambria" panose="02040503050406030204" pitchFamily="18" charset="0"/>
              </a:rPr>
              <a:t>III. </a:t>
            </a:r>
            <a:r>
              <a:rPr lang="ru-RU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ОБЗОР ТЕМАТИКИ ОБРАЩЕНИЙ ГРАЖДАН</a:t>
            </a:r>
            <a:endParaRPr lang="ru-RU" sz="2000" b="1" dirty="0">
              <a:solidFill>
                <a:srgbClr val="064473"/>
              </a:solidFill>
              <a:latin typeface="Cambria" panose="02040503050406030204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04180" y="744957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195755" y="9544897"/>
            <a:ext cx="5286098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за </a:t>
            </a:r>
            <a:r>
              <a:rPr lang="en-US" sz="1000" dirty="0">
                <a:solidFill>
                  <a:srgbClr val="064879"/>
                </a:solidFill>
                <a:latin typeface="Cambria" panose="02040503050406030204" pitchFamily="18" charset="0"/>
              </a:rPr>
              <a:t>III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квартал 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2021 год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6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81517"/>
              </p:ext>
            </p:extLst>
          </p:nvPr>
        </p:nvGraphicFramePr>
        <p:xfrm>
          <a:off x="304180" y="970531"/>
          <a:ext cx="6227445" cy="815628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37881"/>
                <a:gridCol w="3243785"/>
                <a:gridCol w="1008185"/>
                <a:gridCol w="1537594"/>
              </a:tblGrid>
              <a:tr h="5183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9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Деятельность научных организаций и их руководителей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о сохранении РФФИ)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152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927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10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Восстановление утраченных документов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об образовании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134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68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11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Трудоустройство и занятость населения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выпускников вузов)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119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8487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12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Медицинская помощь и лечение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114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00125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3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Стипендии, материальная помощь и другие денежные выплаты обучающимся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97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047862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4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Трудовые отношения. Заключение, изменение и прекращение трудового договора (в том числе руководители подведомственных организаций)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88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69239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5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Места для проживания обучающихся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77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845827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6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Заработная плата, система оплаты труда</a:t>
                      </a:r>
                    </a:p>
                    <a:p>
                      <a:pPr marL="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педагогических работников)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70511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7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Проведение общественных мероприятий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.8%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46164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8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Популяризация и пропаганда науки, научных достижений, научных знаний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907706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9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Меры социальной поддержки 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 стимулирования ученых и научных работников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 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0.2%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534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Заголовок 1"/>
          <p:cNvSpPr txBox="1">
            <a:spLocks/>
          </p:cNvSpPr>
          <p:nvPr/>
        </p:nvSpPr>
        <p:spPr>
          <a:xfrm>
            <a:off x="0" y="166500"/>
            <a:ext cx="6858000" cy="600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 smtClean="0">
                <a:solidFill>
                  <a:srgbClr val="064473"/>
                </a:solidFill>
                <a:latin typeface="Cambria" panose="02040503050406030204" pitchFamily="18" charset="0"/>
              </a:rPr>
              <a:t>III. </a:t>
            </a:r>
            <a:r>
              <a:rPr lang="ru-RU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ОБЗОР ТЕМАТИКИ ОБРАЩЕНИЙ ГРАЖДАН</a:t>
            </a:r>
            <a:endParaRPr lang="ru-RU" sz="2000" b="1" dirty="0">
              <a:solidFill>
                <a:srgbClr val="064473"/>
              </a:solidFill>
              <a:latin typeface="Cambria" panose="02040503050406030204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04180" y="744957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277815" y="9544897"/>
            <a:ext cx="5204037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граждан за </a:t>
            </a:r>
            <a:r>
              <a:rPr lang="en-US" sz="1000" dirty="0">
                <a:solidFill>
                  <a:srgbClr val="064879"/>
                </a:solidFill>
                <a:latin typeface="Cambria" panose="02040503050406030204" pitchFamily="18" charset="0"/>
              </a:rPr>
              <a:t>III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квартал 2021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год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 smtClean="0">
                <a:solidFill>
                  <a:srgbClr val="064879"/>
                </a:solidFill>
                <a:latin typeface="Cambria" panose="02040503050406030204" pitchFamily="18" charset="0"/>
              </a:rPr>
              <a:t>7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71488" y="2701925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224988"/>
              </p:ext>
            </p:extLst>
          </p:nvPr>
        </p:nvGraphicFramePr>
        <p:xfrm>
          <a:off x="255123" y="936585"/>
          <a:ext cx="6415308" cy="6391529"/>
        </p:xfrm>
        <a:graphic>
          <a:graphicData uri="http://schemas.openxmlformats.org/drawingml/2006/table">
            <a:tbl>
              <a:tblPr firstRow="1" firstCol="1" bandRow="1"/>
              <a:tblGrid>
                <a:gridCol w="372713"/>
                <a:gridCol w="3346287"/>
                <a:gridCol w="1078523"/>
                <a:gridCol w="1617785"/>
              </a:tblGrid>
              <a:tr h="85704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20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Международное сотрудничество                        в сфере науки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</a:t>
                      </a:r>
                      <a:r>
                        <a:rPr lang="en-US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956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Формирование и реализация научной политики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0,1%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98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Образование, полученное в иностранном государстве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0,1%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683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3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Льготы в законодательстве                          о социальном обеспечении                                         и социальном страховании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31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4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Переподготовка и повышение квалификации педагогических работников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0,1%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398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Создание, реорганизация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 ликвидация образовательных организаций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</a:t>
                      </a: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01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Иные категории вопросов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1973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77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7654" marR="27654" marT="8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Итого</a:t>
                      </a:r>
                      <a:r>
                        <a:rPr lang="en-US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:</a:t>
                      </a: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  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31916" marR="3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8158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1916" marR="3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916" marR="3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56906" y="1878896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45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Заголовок 1"/>
          <p:cNvSpPr txBox="1">
            <a:spLocks/>
          </p:cNvSpPr>
          <p:nvPr/>
        </p:nvSpPr>
        <p:spPr>
          <a:xfrm>
            <a:off x="0" y="166500"/>
            <a:ext cx="6858000" cy="600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IV. </a:t>
            </a:r>
            <a:r>
              <a:rPr lang="ru-RU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МЕРЫ, НАПРАВЛЕННЫЕ НА УЛУЧШЕНИЕ </a:t>
            </a:r>
            <a: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/>
            </a:r>
            <a:b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</a:br>
            <a:r>
              <a:rPr lang="ru-RU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КАЧЕСТВА РАБОТЫ С ОБРАЩЕНИЯМИ ГРАЖДАН </a:t>
            </a: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04180" y="744957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277815" y="9544897"/>
            <a:ext cx="5204037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за </a:t>
            </a:r>
            <a:r>
              <a:rPr lang="en-US" sz="1000" dirty="0">
                <a:solidFill>
                  <a:srgbClr val="064879"/>
                </a:solidFill>
                <a:latin typeface="Cambria" panose="02040503050406030204" pitchFamily="18" charset="0"/>
              </a:rPr>
              <a:t>III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квартал 2021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год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en-US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8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4180" y="1323415"/>
            <a:ext cx="6410945" cy="8516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Административным департаментом Министерства науки и высшего образования Российской Федерации (далее - Министерство) принимаются следующие меры, направленные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улучшение качества работы </a:t>
            </a:r>
            <a:b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обращениями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граждан, юридических лиц, общественных объединений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(далее – обращения граждан):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Постановка обращений граждан на контроль;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Консультативная помощь структурным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подразделениям Министерства </a:t>
            </a:r>
            <a:b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обеспечение единого порядка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 с  обращениями граждан </a:t>
            </a:r>
            <a:b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Министерстве</a:t>
            </a:r>
            <a:r>
              <a:rPr lang="en-US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хода исполнения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обращений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 и результатов</a:t>
            </a:r>
            <a:b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их рассмотрения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Снятие с контроля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обращений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граждан, на которые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предоставлен объективный и всесторонний ответ в установленные сроки;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 информации о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количестве обращений граждан,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установленный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рассмотрения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которых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истекает (еженедельно), и направление ее в структурные подразделения Министерства;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 информации об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исполнительской дисциплине </a:t>
            </a:r>
            <a:b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структурных подразделений  Министерства по рассмотрению обращений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 (еженедельно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 информации Министру науки и высшего образования Российской Федерации о состоянии исполнительской дисциплины                       по рассмотрению обращений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структурными подразделениями 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Министерства в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соответствии с установленной периодичностью;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предложений по обеспечению своевременного выполнения поручений, повышению исполнительской дисциплины, совершенствованию организации и осуществления контроля </a:t>
            </a:r>
            <a:b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исполнением обращений граждан.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80000"/>
              </a:lnSpc>
              <a:buFontTx/>
              <a:buChar char="-"/>
            </a:pPr>
            <a:endParaRPr lang="en-US" sz="1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Tx/>
              <a:buChar char="-"/>
            </a:pP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71488" y="2701925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56906" y="1878896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68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7555</TotalTime>
  <Words>707</Words>
  <Application>Microsoft Office PowerPoint</Application>
  <PresentationFormat>Лист A4 (210x297 мм)</PresentationFormat>
  <Paragraphs>243</Paragraphs>
  <Slides>9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</vt:lpstr>
      <vt:lpstr>Times New Roman</vt:lpstr>
      <vt:lpstr>Wingdings</vt:lpstr>
      <vt:lpstr>Тема Office</vt:lpstr>
      <vt:lpstr>Презентация PowerPoint</vt:lpstr>
      <vt:lpstr>СОДЕРЖАНИЕ </vt:lpstr>
      <vt:lpstr> I. ОБЩИЕ СВЕДЕНИЯ</vt:lpstr>
      <vt:lpstr> I. ОБЩИЕ СВЕДЕНИЯ</vt:lpstr>
      <vt:lpstr> II. ВЕДОМСТВЕННАЯ ПРИНАДЛЕЖНОСТЬ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gasymovaaf@minobrnauki.gov.ru</dc:creator>
  <cp:lastModifiedBy>Гасымова Айнур Фатали Кызы</cp:lastModifiedBy>
  <cp:revision>492</cp:revision>
  <cp:lastPrinted>2021-10-05T10:21:03Z</cp:lastPrinted>
  <dcterms:created xsi:type="dcterms:W3CDTF">2019-01-10T08:07:16Z</dcterms:created>
  <dcterms:modified xsi:type="dcterms:W3CDTF">2021-10-06T07:57:25Z</dcterms:modified>
</cp:coreProperties>
</file>