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9" r:id="rId10"/>
    <p:sldId id="292" r:id="rId11"/>
    <p:sldId id="288" r:id="rId12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FE"/>
    <a:srgbClr val="78C7FF"/>
    <a:srgbClr val="0A3665"/>
    <a:srgbClr val="FFFFFF"/>
    <a:srgbClr val="0E4A8C"/>
    <a:srgbClr val="064676"/>
    <a:srgbClr val="064473"/>
    <a:srgbClr val="0E70DC"/>
    <a:srgbClr val="1158A7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8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6" y="78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1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accent1"/>
                </a:solidFill>
                <a:effectLst/>
                <a:latin typeface="+mn-lt"/>
              </a:rPr>
              <a:t>По видам обращений</a:t>
            </a:r>
            <a:endParaRPr lang="ru-RU" b="1" dirty="0" smtClean="0">
              <a:solidFill>
                <a:schemeClr val="accent1"/>
              </a:solidFill>
              <a:effectLst/>
              <a:latin typeface="+mn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1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269656173765889"/>
          <c:y val="0.14495229348709374"/>
          <c:w val="0.86347648098525231"/>
          <c:h val="0.45379409689636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4"/>
                <c:pt idx="0">
                  <c:v>Заявление</c:v>
                </c:pt>
                <c:pt idx="1">
                  <c:v>Жалоба</c:v>
                </c:pt>
                <c:pt idx="2">
                  <c:v>Предложение</c:v>
                </c:pt>
                <c:pt idx="3">
                  <c:v>Не-обращение (предложение, благодарность, поздравление)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</c:v>
                </c:pt>
                <c:pt idx="1">
                  <c:v>0.16</c:v>
                </c:pt>
                <c:pt idx="2">
                  <c:v>0.04</c:v>
                </c:pt>
                <c:pt idx="3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4"/>
                <c:pt idx="0">
                  <c:v>Заявление</c:v>
                </c:pt>
                <c:pt idx="1">
                  <c:v>Жалоба</c:v>
                </c:pt>
                <c:pt idx="2">
                  <c:v>Предложение</c:v>
                </c:pt>
                <c:pt idx="3">
                  <c:v>Не-обращение (предложение, благодарность, поздравление)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0.89</c:v>
                </c:pt>
                <c:pt idx="1">
                  <c:v>0.09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861552"/>
        <c:axId val="204861944"/>
      </c:barChart>
      <c:catAx>
        <c:axId val="20486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861944"/>
        <c:crossesAt val="0"/>
        <c:auto val="1"/>
        <c:lblAlgn val="ctr"/>
        <c:lblOffset val="100"/>
        <c:noMultiLvlLbl val="0"/>
      </c:catAx>
      <c:valAx>
        <c:axId val="204861944"/>
        <c:scaling>
          <c:logBase val="10"/>
          <c:orientation val="minMax"/>
          <c:max val="1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861552"/>
        <c:crosses val="autoZero"/>
        <c:crossBetween val="between"/>
        <c:majorUnit val="100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33034686216716"/>
          <c:y val="0.77071822834598236"/>
          <c:w val="0.2697270341207349"/>
          <c:h val="0.11026640419947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anchor="ctr" anchorCtr="0"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800" b="1" cap="none" spc="0" dirty="0">
                <a:ln w="0"/>
                <a:solidFill>
                  <a:schemeClr val="accent1"/>
                </a:solidFill>
                <a:effectLst/>
                <a:latin typeface="+mn-lt"/>
                <a:cs typeface="Times New Roman" panose="02020603050405020304" pitchFamily="18" charset="0"/>
              </a:rPr>
              <a:t>Количество </a:t>
            </a:r>
            <a:r>
              <a:rPr lang="ru-RU" sz="1800" b="1" cap="none" spc="0" dirty="0" smtClean="0">
                <a:ln w="0"/>
                <a:solidFill>
                  <a:schemeClr val="accent1"/>
                </a:solidFill>
                <a:effectLst/>
                <a:latin typeface="+mn-lt"/>
                <a:cs typeface="Times New Roman" panose="02020603050405020304" pitchFamily="18" charset="0"/>
              </a:rPr>
              <a:t>поступивших  обращений</a:t>
            </a:r>
            <a:endParaRPr lang="ru-RU" sz="1800" b="1" cap="none" spc="0" dirty="0">
              <a:ln w="0"/>
              <a:solidFill>
                <a:schemeClr val="accent1"/>
              </a:solidFill>
              <a:effectLst/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695128145389148"/>
          <c:y val="3.7005069338370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130250412347561"/>
          <c:y val="0.18255834206929239"/>
          <c:w val="0.47577476206777441"/>
          <c:h val="0.79688328607605752"/>
        </c:manualLayout>
      </c:layout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93440234578734"/>
          <c:y val="0.24170940884053654"/>
          <c:w val="0.17325253884204037"/>
          <c:h val="0.1682820906472034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800" b="0" cap="none" spc="0" dirty="0">
                <a:ln w="0"/>
                <a:solidFill>
                  <a:schemeClr val="accent1"/>
                </a:solidFill>
                <a:effectLst/>
                <a:latin typeface="+mn-lt"/>
                <a:cs typeface="Times New Roman" panose="02020603050405020304" pitchFamily="18" charset="0"/>
              </a:rPr>
              <a:t>Количество обращений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130250412347561"/>
          <c:y val="0.18255834206929239"/>
          <c:w val="0.47577476206777441"/>
          <c:h val="0.79688328607605752"/>
        </c:manualLayout>
      </c:layout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800" b="0" cap="none" spc="0" dirty="0">
                <a:ln w="0"/>
                <a:solidFill>
                  <a:schemeClr val="accent1"/>
                </a:solidFill>
                <a:effectLst/>
                <a:latin typeface="+mn-lt"/>
                <a:cs typeface="Times New Roman" panose="02020603050405020304" pitchFamily="18" charset="0"/>
              </a:rPr>
              <a:t>Количество обращений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293657807953194"/>
          <c:y val="0.16759450045289526"/>
          <c:w val="0.47577476206777441"/>
          <c:h val="0.796883286076057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обращений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DDFA564-6675-48D7-8338-1F3F95A2348C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smtClean="0"/>
                      <a:t> - </a:t>
                    </a:r>
                    <a:fld id="{A53F54CA-38F3-4625-A555-447730F3FD19}" type="VALUE">
                      <a:rPr lang="ru-RU" baseline="0" smtClean="0"/>
                      <a:pPr/>
                      <a:t>[ЗНАЧЕНИЕ]</a:t>
                    </a:fld>
                    <a:endParaRPr lang="ru-RU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7F4EE36-2628-497B-B362-009225979321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smtClean="0"/>
                      <a:t> -  </a:t>
                    </a:r>
                    <a:fld id="{5F69D5A3-01A6-4449-B44D-9DC47BE099BD}" type="VALUE">
                      <a:rPr lang="ru-RU" baseline="0"/>
                      <a:pPr/>
                      <a:t>[ЗНАЧЕНИЕ]</a:t>
                    </a:fld>
                    <a:endParaRPr lang="ru-RU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2021 г. </c:v>
                </c:pt>
                <c:pt idx="2">
                  <c:v>2020 г.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30804</c:v>
                </c:pt>
                <c:pt idx="2">
                  <c:v>29894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3"/>
                <c:pt idx="0">
                  <c:v>2021 г. </c:v>
                </c:pt>
                <c:pt idx="2">
                  <c:v>2020 г.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2021</c:v>
                </c:pt>
                <c:pt idx="2">
                  <c:v>2020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EE8AF-9052-4D0E-A3D1-DF078636498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6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3452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за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Овал 42"/>
          <p:cNvSpPr/>
          <p:nvPr/>
        </p:nvSpPr>
        <p:spPr>
          <a:xfrm>
            <a:off x="63853" y="3020196"/>
            <a:ext cx="2792082" cy="262904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СЭД 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информационным 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ресурсом ССТУ.РФ</a:t>
            </a:r>
          </a:p>
        </p:txBody>
      </p:sp>
      <p:sp>
        <p:nvSpPr>
          <p:cNvPr id="45" name="Овал 44"/>
          <p:cNvSpPr/>
          <p:nvPr/>
        </p:nvSpPr>
        <p:spPr>
          <a:xfrm>
            <a:off x="1841326" y="5799550"/>
            <a:ext cx="3219189" cy="2918565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Интеграция обращений, поступивших на официальный сайт Минобрнауки России, в систему электронного документооборота Министерства (СЭД) </a:t>
            </a:r>
          </a:p>
        </p:txBody>
      </p:sp>
      <p:sp>
        <p:nvSpPr>
          <p:cNvPr id="46" name="Овал 45"/>
          <p:cNvSpPr/>
          <p:nvPr/>
        </p:nvSpPr>
        <p:spPr>
          <a:xfrm>
            <a:off x="3939789" y="3010650"/>
            <a:ext cx="2821619" cy="251773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телефонных вызовов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Администрации Президента 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b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КП ССТУ РФ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1841326" y="1603939"/>
            <a:ext cx="1" cy="126508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3526988" y="1650867"/>
            <a:ext cx="41931" cy="397934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254580" y="1621338"/>
            <a:ext cx="51516" cy="128852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67989" y="973708"/>
            <a:ext cx="5915025" cy="6302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+mn-lt"/>
              </a:rPr>
              <a:t>В течение года осуществлялось совершенствование информационных ресурсов, способствующих повышению качества работы с обращениями граждан</a:t>
            </a:r>
            <a:endParaRPr lang="ru-RU" sz="20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9" name="Slide Number Placeholder 37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63852" y="316812"/>
            <a:ext cx="6858000" cy="68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V.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РАЗВИТИЕ ЭЛЕКТРОННЫХ СИСТЕМ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9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VI.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10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" y="1053784"/>
            <a:ext cx="6243637" cy="808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 России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- Министерство) принимаются следующие меры, направленные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и обеспечение единого порядка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 обращениями 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результатов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рассмотрения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на которые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 обращений граждан,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(еженедельно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структурными подразделениями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контроля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электронный систем;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 информации на сайте. </a:t>
            </a: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48862" y="9544897"/>
            <a:ext cx="533299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ОБЗОР ТЕМАТИКИ ОБРАЩЕНИЙ ГРАЖДАН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 flipV="1">
            <a:off x="4896000" y="3324307"/>
            <a:ext cx="1323634" cy="7928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7470" y="4761153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VI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11863" y="4256087"/>
            <a:ext cx="55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    9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373581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СРАВНИТЕЛЬНАЯ СТАТИСТИКА 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 flipV="1">
            <a:off x="3875051" y="3886755"/>
            <a:ext cx="2430533" cy="1644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6263365" y="3648075"/>
            <a:ext cx="253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8368A62-5D4D-4A88-A436-F426C3CA49C7}"/>
              </a:ext>
            </a:extLst>
          </p:cNvPr>
          <p:cNvSpPr txBox="1"/>
          <p:nvPr/>
        </p:nvSpPr>
        <p:spPr>
          <a:xfrm>
            <a:off x="492282" y="4181194"/>
            <a:ext cx="4403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rgbClr val="064473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b="0" dirty="0"/>
              <a:t>V. </a:t>
            </a:r>
            <a:r>
              <a:rPr lang="ru-RU" b="0" dirty="0"/>
              <a:t>РАЗВИТИЕ ЭЛЕКТРОННЫХ</a:t>
            </a:r>
            <a:r>
              <a:rPr lang="ru-RU" dirty="0"/>
              <a:t> </a:t>
            </a:r>
            <a:r>
              <a:rPr lang="ru-RU" b="0" dirty="0">
                <a:solidFill>
                  <a:srgbClr val="0E4A8C"/>
                </a:solidFill>
              </a:rPr>
              <a:t>СИСТЕМ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27309" y="4925324"/>
            <a:ext cx="525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 10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5317365" y="5178724"/>
            <a:ext cx="694498" cy="1893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="" xmlns:a16="http://schemas.microsoft.com/office/drawing/2014/main" id="{DE10B38E-A87D-4F20-8859-08197DE72A9F}"/>
              </a:ext>
            </a:extLst>
          </p:cNvPr>
          <p:cNvCxnSpPr/>
          <p:nvPr/>
        </p:nvCxnSpPr>
        <p:spPr>
          <a:xfrm>
            <a:off x="4481644" y="4456504"/>
            <a:ext cx="1497538" cy="2950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066800" y="9533408"/>
            <a:ext cx="53749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я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нваря по 31 декабря 2021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30804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(89%)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11787" y="2651071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27458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148012" y="2662678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2738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576376" y="2628807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211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267368" y="266182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397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9" y="2264351"/>
            <a:ext cx="354929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530620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069870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89997"/>
              </p:ext>
            </p:extLst>
          </p:nvPr>
        </p:nvGraphicFramePr>
        <p:xfrm>
          <a:off x="788492" y="4238300"/>
          <a:ext cx="5647477" cy="122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474357"/>
              </a:tblGrid>
              <a:tr h="48610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21815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5569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399344" y="5956034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30720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97347" y="5956035"/>
            <a:ext cx="279711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761927" y="6404738"/>
            <a:ext cx="5261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930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88880" y="5772125"/>
            <a:ext cx="753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29790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(0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83488" y="598102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84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9200" y="9533408"/>
            <a:ext cx="52225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14029" y="4688933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47941" y="4688933"/>
            <a:ext cx="157415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Минобрнауки 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80423" y="4702962"/>
            <a:ext cx="170564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 </a:t>
            </a:r>
            <a:r>
              <a:rPr lang="en-US" sz="1400" dirty="0" err="1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026691" y="4355138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12284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459742" y="4378437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5560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970814" y="4378437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2255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02192" y="3990327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887369" y="4716991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352443" cy="23770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329409" y="4364408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5521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54394"/>
              </p:ext>
            </p:extLst>
          </p:nvPr>
        </p:nvGraphicFramePr>
        <p:xfrm>
          <a:off x="357536" y="1722928"/>
          <a:ext cx="597887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02"/>
                <a:gridCol w="1763433"/>
                <a:gridCol w="2901336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письменной форме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документа 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25620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06728" y="3607551"/>
            <a:ext cx="833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/>
              <a:t>25620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5270" y="2158398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40128"/>
              </p:ext>
            </p:extLst>
          </p:nvPr>
        </p:nvGraphicFramePr>
        <p:xfrm>
          <a:off x="495270" y="2548855"/>
          <a:ext cx="6087745" cy="349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968"/>
                <a:gridCol w="1253777"/>
              </a:tblGrid>
              <a:tr h="4068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2978</a:t>
                      </a:r>
                      <a:endParaRPr lang="en-US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             и науки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здравоохранения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850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4483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26321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30804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5%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9431" y="6423164"/>
            <a:ext cx="60877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2020 году в Минобрнауки России поступало </a:t>
            </a:r>
            <a:r>
              <a:rPr lang="ru-RU" sz="15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80%</a:t>
            </a:r>
            <a:r>
              <a:rPr lang="ru-RU" sz="15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обращений вне компетенции. В целях повышения качества информирования граждан, а также  </a:t>
            </a:r>
            <a:r>
              <a:rPr lang="ru-RU" sz="15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уменьшения количества обращений, поступающих не по принадлежности, </a:t>
            </a:r>
            <a:r>
              <a:rPr lang="ru-RU" sz="15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</a:t>
            </a:r>
            <a:r>
              <a:rPr lang="ru-RU" sz="15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официальном сайте Министерства в разделе «Обращения граждан» </a:t>
            </a:r>
            <a:r>
              <a:rPr lang="ru-RU" sz="15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была дополнительно </a:t>
            </a:r>
            <a:r>
              <a:rPr lang="ru-RU" sz="15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размещена информация о полномочиях Минобрнауки России, Минпросвещения России и </a:t>
            </a:r>
            <a:r>
              <a:rPr lang="ru-RU" sz="15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Рособрнадзора. Как следствие, по итогам года наблюдается снижение количества обращений вне компетенции Минобрнауки России.  </a:t>
            </a:r>
            <a:endParaRPr lang="ru-RU" sz="15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500" dirty="0" smtClean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5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sz="15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328612"/>
            <a:ext cx="6858000" cy="43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32213" y="87354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42647" y="9544897"/>
            <a:ext cx="523920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568" y="1018716"/>
            <a:ext cx="66068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период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января по 31 декабря 2021 г.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51281"/>
              </p:ext>
            </p:extLst>
          </p:nvPr>
        </p:nvGraphicFramePr>
        <p:xfrm>
          <a:off x="231930" y="1600930"/>
          <a:ext cx="6375245" cy="75567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092"/>
                <a:gridCol w="3327593"/>
                <a:gridCol w="1137139"/>
                <a:gridCol w="1601421"/>
              </a:tblGrid>
              <a:tr h="915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849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5068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57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и въезда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Российскую Федерацию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жалобы на приемные комиссии вузов, поступление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2390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6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1727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1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образование, нарушения </a:t>
                      </a: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мер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COVID-19)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их руководителей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научных открытиях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изобретениях граждан)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95755" y="9544897"/>
            <a:ext cx="5286098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7529"/>
              </p:ext>
            </p:extLst>
          </p:nvPr>
        </p:nvGraphicFramePr>
        <p:xfrm>
          <a:off x="304180" y="970531"/>
          <a:ext cx="6227445" cy="78839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81"/>
                <a:gridCol w="3243785"/>
                <a:gridCol w="1008185"/>
                <a:gridCol w="1537594"/>
              </a:tblGrid>
              <a:tr h="57691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15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7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Восстановление утраченных документов об образовании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67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Стипендии, материальная помощь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другие денежные выплаты обучающимся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выпускников вузов)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19908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 руководители подведомственных организаций)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23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58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</a:p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педагогических работников)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248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983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616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565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23050"/>
              </p:ext>
            </p:extLst>
          </p:nvPr>
        </p:nvGraphicFramePr>
        <p:xfrm>
          <a:off x="255123" y="936585"/>
          <a:ext cx="6415308" cy="5997473"/>
        </p:xfrm>
        <a:graphic>
          <a:graphicData uri="http://schemas.openxmlformats.org/drawingml/2006/table">
            <a:tbl>
              <a:tblPr firstRow="1" firstCol="1" bandRow="1"/>
              <a:tblGrid>
                <a:gridCol w="372713"/>
                <a:gridCol w="3346287"/>
                <a:gridCol w="1078523"/>
                <a:gridCol w="1617785"/>
              </a:tblGrid>
              <a:tr h="857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Меры социальной поддержки 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9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Образование, полученное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0,2 %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Льготы в законодательстве                          о социальном обеспечении                                         и социальном страховании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категории вопросов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7692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 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26321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64473"/>
                </a:solidFill>
                <a:latin typeface="Cambria" panose="02040503050406030204" pitchFamily="18" charset="0"/>
              </a:rPr>
              <a:t>V</a:t>
            </a:r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СРАВНИТЕЛЬНАЯ СТАТИСТИКА 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5" name="Диаграмма 74"/>
          <p:cNvGraphicFramePr/>
          <p:nvPr>
            <p:extLst>
              <p:ext uri="{D42A27DB-BD31-4B8C-83A1-F6EECF244321}">
                <p14:modId xmlns:p14="http://schemas.microsoft.com/office/powerpoint/2010/main" val="2401452925"/>
              </p:ext>
            </p:extLst>
          </p:nvPr>
        </p:nvGraphicFramePr>
        <p:xfrm>
          <a:off x="304180" y="4289191"/>
          <a:ext cx="5863107" cy="2839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1" name="Диаграмма 80"/>
          <p:cNvGraphicFramePr/>
          <p:nvPr>
            <p:extLst>
              <p:ext uri="{D42A27DB-BD31-4B8C-83A1-F6EECF244321}">
                <p14:modId xmlns:p14="http://schemas.microsoft.com/office/powerpoint/2010/main" val="414416279"/>
              </p:ext>
            </p:extLst>
          </p:nvPr>
        </p:nvGraphicFramePr>
        <p:xfrm>
          <a:off x="550802" y="875555"/>
          <a:ext cx="5863106" cy="326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4"/>
          <p:cNvSpPr txBox="1">
            <a:spLocks/>
          </p:cNvSpPr>
          <p:nvPr/>
        </p:nvSpPr>
        <p:spPr>
          <a:xfrm>
            <a:off x="135468" y="7128933"/>
            <a:ext cx="6471708" cy="14623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600" dirty="0" smtClean="0">
                <a:solidFill>
                  <a:srgbClr val="0E4A8C"/>
                </a:solidFill>
                <a:latin typeface="+mn-lt"/>
              </a:rPr>
              <a:t>В 2021 г. наблюдается уменьшение количества жалоб </a:t>
            </a:r>
            <a:br>
              <a:rPr lang="ru-RU" sz="1600" dirty="0" smtClean="0">
                <a:solidFill>
                  <a:srgbClr val="0E4A8C"/>
                </a:solidFill>
                <a:latin typeface="+mn-lt"/>
              </a:rPr>
            </a:br>
            <a:r>
              <a:rPr lang="ru-RU" sz="1600" dirty="0" smtClean="0">
                <a:solidFill>
                  <a:srgbClr val="0E4A8C"/>
                </a:solidFill>
                <a:latin typeface="+mn-lt"/>
              </a:rPr>
              <a:t>по сравнению  с данными 2020 г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.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(в 2020 г. – 16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%,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в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2021 г. - 9 %), увеличилось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количество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заявлений (в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2020 г. 80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%, в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2021 г.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– 89 %). </a:t>
            </a:r>
            <a:r>
              <a:rPr lang="ru-RU" sz="1600" dirty="0" smtClean="0">
                <a:solidFill>
                  <a:srgbClr val="0E4A8C"/>
                </a:solidFill>
                <a:latin typeface="+mn-lt"/>
              </a:rPr>
              <a:t/>
            </a:r>
            <a:br>
              <a:rPr lang="ru-RU" sz="1600" dirty="0" smtClean="0">
                <a:solidFill>
                  <a:srgbClr val="0E4A8C"/>
                </a:solidFill>
                <a:latin typeface="+mn-lt"/>
              </a:rPr>
            </a:br>
            <a:endParaRPr lang="ru-RU" sz="16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308706043"/>
              </p:ext>
            </p:extLst>
          </p:nvPr>
        </p:nvGraphicFramePr>
        <p:xfrm>
          <a:off x="251860" y="817573"/>
          <a:ext cx="6250268" cy="339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60512204"/>
              </p:ext>
            </p:extLst>
          </p:nvPr>
        </p:nvGraphicFramePr>
        <p:xfrm>
          <a:off x="357221" y="875555"/>
          <a:ext cx="6250268" cy="339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01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8214</TotalTime>
  <Words>897</Words>
  <Application>Microsoft Office PowerPoint</Application>
  <PresentationFormat>Лист A4 (210x297 мм)</PresentationFormat>
  <Paragraphs>265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В течение года осуществлялось совершенствование информационных ресурсов, способствующих повышению качества работы с обращениями граждан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gasymovaaf@minobrnauki.gov.ru</dc:creator>
  <cp:lastModifiedBy>Петровичева Светлана Владимировна</cp:lastModifiedBy>
  <cp:revision>563</cp:revision>
  <cp:lastPrinted>2022-01-17T13:06:51Z</cp:lastPrinted>
  <dcterms:created xsi:type="dcterms:W3CDTF">2019-01-10T08:07:16Z</dcterms:created>
  <dcterms:modified xsi:type="dcterms:W3CDTF">2022-01-17T14:22:29Z</dcterms:modified>
</cp:coreProperties>
</file>