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1" r:id="rId4"/>
    <p:sldId id="287" r:id="rId5"/>
    <p:sldId id="280" r:id="rId6"/>
    <p:sldId id="284" r:id="rId7"/>
    <p:sldId id="282" r:id="rId8"/>
    <p:sldId id="285" r:id="rId9"/>
    <p:sldId id="289" r:id="rId10"/>
    <p:sldId id="292" r:id="rId11"/>
    <p:sldId id="288" r:id="rId12"/>
  </p:sldIdLst>
  <p:sldSz cx="6858000" cy="9906000" type="A4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78" userDrawn="1">
          <p15:clr>
            <a:srgbClr val="A4A3A4"/>
          </p15:clr>
        </p15:guide>
        <p15:guide id="3" orient="horz" pos="5683" userDrawn="1">
          <p15:clr>
            <a:srgbClr val="A4A3A4"/>
          </p15:clr>
        </p15:guide>
        <p15:guide id="4" pos="278" userDrawn="1">
          <p15:clr>
            <a:srgbClr val="A4A3A4"/>
          </p15:clr>
        </p15:guide>
        <p15:guide id="5" pos="4065" userDrawn="1">
          <p15:clr>
            <a:srgbClr val="A4A3A4"/>
          </p15:clr>
        </p15:guide>
        <p15:guide id="6" pos="595" userDrawn="1">
          <p15:clr>
            <a:srgbClr val="A4A3A4"/>
          </p15:clr>
        </p15:guide>
        <p15:guide id="7" pos="436" userDrawn="1">
          <p15:clr>
            <a:srgbClr val="A4A3A4"/>
          </p15:clr>
        </p15:guide>
        <p15:guide id="8" orient="horz" pos="5501" userDrawn="1">
          <p15:clr>
            <a:srgbClr val="A4A3A4"/>
          </p15:clr>
        </p15:guide>
        <p15:guide id="9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FE"/>
    <a:srgbClr val="78C7FF"/>
    <a:srgbClr val="0A3665"/>
    <a:srgbClr val="FFFFFF"/>
    <a:srgbClr val="0E4A8C"/>
    <a:srgbClr val="064676"/>
    <a:srgbClr val="064473"/>
    <a:srgbClr val="0E70DC"/>
    <a:srgbClr val="1158A7"/>
    <a:srgbClr val="00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83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46" y="78"/>
      </p:cViewPr>
      <p:guideLst>
        <p:guide orient="horz" pos="5978"/>
        <p:guide orient="horz" pos="5683"/>
        <p:guide pos="278"/>
        <p:guide pos="4065"/>
        <p:guide pos="595"/>
        <p:guide pos="436"/>
        <p:guide orient="horz" pos="5501"/>
        <p:guide pos="2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spc="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smtClean="0">
                <a:solidFill>
                  <a:schemeClr val="accent1"/>
                </a:solidFill>
                <a:effectLst/>
                <a:latin typeface="+mn-lt"/>
              </a:rPr>
              <a:t>По видам обращений</a:t>
            </a:r>
            <a:endParaRPr lang="ru-RU" b="1" dirty="0" smtClean="0">
              <a:solidFill>
                <a:schemeClr val="accent1"/>
              </a:solidFill>
              <a:effectLst/>
              <a:latin typeface="+mn-lt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1" i="0" u="none" strike="noStrike" kern="1200" spc="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269656173765889"/>
          <c:y val="0.14495229348709374"/>
          <c:w val="0.86347648098525231"/>
          <c:h val="0.453794096896365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4"/>
                <c:pt idx="0">
                  <c:v>Заявление</c:v>
                </c:pt>
                <c:pt idx="1">
                  <c:v>Жалоба</c:v>
                </c:pt>
                <c:pt idx="2">
                  <c:v>Предложение</c:v>
                </c:pt>
                <c:pt idx="3">
                  <c:v>Не-обращение (предложение, благодарность, поздравление)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0.8</c:v>
                </c:pt>
                <c:pt idx="1">
                  <c:v>0.16</c:v>
                </c:pt>
                <c:pt idx="2">
                  <c:v>0.04</c:v>
                </c:pt>
                <c:pt idx="3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4"/>
                <c:pt idx="0">
                  <c:v>Заявление</c:v>
                </c:pt>
                <c:pt idx="1">
                  <c:v>Жалоба</c:v>
                </c:pt>
                <c:pt idx="2">
                  <c:v>Предложение</c:v>
                </c:pt>
                <c:pt idx="3">
                  <c:v>Не-обращение (предложение, благодарность, поздравление)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0.89</c:v>
                </c:pt>
                <c:pt idx="1">
                  <c:v>0.09</c:v>
                </c:pt>
                <c:pt idx="2">
                  <c:v>0.02</c:v>
                </c:pt>
                <c:pt idx="3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4861552"/>
        <c:axId val="204861944"/>
      </c:barChart>
      <c:catAx>
        <c:axId val="20486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4861944"/>
        <c:crossesAt val="0"/>
        <c:auto val="1"/>
        <c:lblAlgn val="ctr"/>
        <c:lblOffset val="100"/>
        <c:noMultiLvlLbl val="0"/>
      </c:catAx>
      <c:valAx>
        <c:axId val="204861944"/>
        <c:scaling>
          <c:logBase val="10"/>
          <c:orientation val="minMax"/>
          <c:max val="1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9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4861552"/>
        <c:crosses val="autoZero"/>
        <c:crossBetween val="between"/>
        <c:majorUnit val="100"/>
        <c:min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333034686216716"/>
          <c:y val="0.77071822834598236"/>
          <c:w val="0.2697270341207349"/>
          <c:h val="0.110266404199475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anchor="ctr" anchorCtr="0"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800" b="1" cap="none" spc="0" dirty="0">
                <a:ln w="0"/>
                <a:solidFill>
                  <a:schemeClr val="accent1"/>
                </a:solidFill>
                <a:effectLst/>
                <a:latin typeface="+mn-lt"/>
                <a:cs typeface="Times New Roman" panose="02020603050405020304" pitchFamily="18" charset="0"/>
              </a:rPr>
              <a:t>Количество </a:t>
            </a:r>
            <a:r>
              <a:rPr lang="ru-RU" sz="1800" b="1" cap="none" spc="0" dirty="0" smtClean="0">
                <a:ln w="0"/>
                <a:solidFill>
                  <a:schemeClr val="accent1"/>
                </a:solidFill>
                <a:effectLst/>
                <a:latin typeface="+mn-lt"/>
                <a:cs typeface="Times New Roman" panose="02020603050405020304" pitchFamily="18" charset="0"/>
              </a:rPr>
              <a:t>поступивших  обращений</a:t>
            </a:r>
            <a:endParaRPr lang="ru-RU" sz="1800" b="1" cap="none" spc="0" dirty="0">
              <a:ln w="0"/>
              <a:solidFill>
                <a:schemeClr val="accent1"/>
              </a:solidFill>
              <a:effectLst/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695128145389148"/>
          <c:y val="3.70050693383700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effectLst/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7130250412347561"/>
          <c:y val="0.18255834206929239"/>
          <c:w val="0.47577476206777441"/>
          <c:h val="0.79688328607605752"/>
        </c:manualLayout>
      </c:layout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093440234578734"/>
          <c:y val="0.24170940884053654"/>
          <c:w val="0.17325253884204037"/>
          <c:h val="0.1682820906472034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800" b="0" cap="none" spc="0" dirty="0">
                <a:ln w="0"/>
                <a:solidFill>
                  <a:schemeClr val="accent1"/>
                </a:solidFill>
                <a:effectLst/>
                <a:latin typeface="+mn-lt"/>
                <a:cs typeface="Times New Roman" panose="02020603050405020304" pitchFamily="18" charset="0"/>
              </a:rPr>
              <a:t>Количество обращений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effectLst/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7130250412347561"/>
          <c:y val="0.18255834206929239"/>
          <c:w val="0.47577476206777441"/>
          <c:h val="0.79688328607605752"/>
        </c:manualLayout>
      </c:layout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800" b="0" cap="none" spc="0" dirty="0">
                <a:ln w="0"/>
                <a:solidFill>
                  <a:schemeClr val="accent1"/>
                </a:solidFill>
                <a:effectLst/>
                <a:latin typeface="+mn-lt"/>
                <a:cs typeface="Times New Roman" panose="02020603050405020304" pitchFamily="18" charset="0"/>
              </a:rPr>
              <a:t>Количество обращений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effectLst/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0293657807953194"/>
          <c:y val="0.16759450045289526"/>
          <c:w val="0.47577476206777441"/>
          <c:h val="0.7968832860760575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обращений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0DDFA564-6675-48D7-8338-1F3F95A2348C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smtClean="0"/>
                      <a:t> - </a:t>
                    </a:r>
                    <a:fld id="{A53F54CA-38F3-4625-A555-447730F3FD19}" type="VALUE">
                      <a:rPr lang="ru-RU" baseline="0" smtClean="0"/>
                      <a:pPr/>
                      <a:t>[ЗНАЧЕНИЕ]</a:t>
                    </a:fld>
                    <a:endParaRPr lang="ru-RU" baseline="0" smtClean="0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17F4EE36-2628-497B-B362-009225979321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smtClean="0"/>
                      <a:t> -  </a:t>
                    </a:r>
                    <a:fld id="{5F69D5A3-01A6-4449-B44D-9DC47BE099BD}" type="VALUE">
                      <a:rPr lang="ru-RU" baseline="0"/>
                      <a:pPr/>
                      <a:t>[ЗНАЧЕНИЕ]</a:t>
                    </a:fld>
                    <a:endParaRPr lang="ru-RU" baseline="0" smtClean="0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  <c15:layout/>
              </c:ext>
            </c:extLst>
          </c:dLbls>
          <c:cat>
            <c:strRef>
              <c:f>Лист1!$A$2:$A$5</c:f>
              <c:strCache>
                <c:ptCount val="3"/>
                <c:pt idx="0">
                  <c:v>2021 г. </c:v>
                </c:pt>
                <c:pt idx="2">
                  <c:v>2020 г.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30804</c:v>
                </c:pt>
                <c:pt idx="2">
                  <c:v>29894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3"/>
                <c:pt idx="0">
                  <c:v>2021 г. </c:v>
                </c:pt>
                <c:pt idx="2">
                  <c:v>2020 г.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2021</c:v>
                </c:pt>
                <c:pt idx="2">
                  <c:v>2020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787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7DF31F22-F40A-4970-870E-7892BFF1BA2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787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23D5D36-B2AE-4486-BCB1-CEA05DEF6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3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2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1F234746-9E70-4961-9ED1-D98284AC9482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76713" y="852488"/>
            <a:ext cx="1587500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4" y="3276730"/>
            <a:ext cx="7952740" cy="2680961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2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4134A0D-820D-46FB-90A8-976BB0BF1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08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1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491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257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41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2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1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EE8AF-9052-4D0E-A3D1-DF078636498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663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9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2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82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4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9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96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4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9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2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2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D68E9-39B0-420D-B66A-F497173E513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1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 flipV="1">
            <a:off x="98475" y="112540"/>
            <a:ext cx="1311226" cy="1906759"/>
            <a:chOff x="0" y="0"/>
            <a:chExt cx="1853252" cy="2693612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24" name="Равнобедренный треугольник 2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5" name="Равнобедренный треугольник 2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6" name="Равнобедренный треугольник 2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23" name="Прямая соединительная линия 22"/>
            <p:cNvCxnSpPr>
              <a:stCxn id="29" idx="1"/>
              <a:endCxn id="2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Прямоугольник 39"/>
          <p:cNvSpPr/>
          <p:nvPr/>
        </p:nvSpPr>
        <p:spPr>
          <a:xfrm>
            <a:off x="850006" y="2998415"/>
            <a:ext cx="5142029" cy="234525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ИНФОРМАЦИЯ</a:t>
            </a:r>
            <a:r>
              <a:rPr lang="ru-RU" sz="23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 </a:t>
            </a:r>
            <a:endParaRPr lang="en-US" sz="2300" b="1" dirty="0" smtClean="0">
              <a:solidFill>
                <a:srgbClr val="064879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  <a:t/>
            </a:r>
            <a:b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 результатах работы </a:t>
            </a:r>
            <a:b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 обращениями граждан</a:t>
            </a:r>
            <a:endParaRPr lang="ru-RU" sz="12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Министерстве науки </a:t>
            </a: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 высшего образования Российской Федерации </a:t>
            </a:r>
          </a:p>
          <a:p>
            <a:pPr algn="ctr">
              <a:lnSpc>
                <a:spcPct val="80000"/>
              </a:lnSpc>
            </a:pPr>
            <a:endParaRPr lang="ru-RU" sz="12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за 20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2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1 г.</a:t>
            </a:r>
            <a:endParaRPr lang="ru-RU" sz="23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 flipH="1">
            <a:off x="5457875" y="7884940"/>
            <a:ext cx="1311226" cy="1906759"/>
            <a:chOff x="0" y="0"/>
            <a:chExt cx="1853252" cy="2693612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54" name="Равнобедренный треугольник 5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5" name="Равнобедренный треугольник 5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6" name="Равнобедренный треугольник 5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53" name="Прямая соединительная линия 52"/>
            <p:cNvCxnSpPr>
              <a:stCxn id="59" idx="1"/>
              <a:endCxn id="5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2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Овал 42"/>
          <p:cNvSpPr/>
          <p:nvPr/>
        </p:nvSpPr>
        <p:spPr>
          <a:xfrm>
            <a:off x="63853" y="3020196"/>
            <a:ext cx="2792082" cy="262904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Интеграция СЭД </a:t>
            </a:r>
            <a:b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информационным </a:t>
            </a:r>
            <a:b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ресурсом ССТУ.РФ</a:t>
            </a:r>
          </a:p>
        </p:txBody>
      </p:sp>
      <p:sp>
        <p:nvSpPr>
          <p:cNvPr id="45" name="Овал 44"/>
          <p:cNvSpPr/>
          <p:nvPr/>
        </p:nvSpPr>
        <p:spPr>
          <a:xfrm>
            <a:off x="1841326" y="5799550"/>
            <a:ext cx="3219189" cy="291856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Интеграция обращений, поступивших на официальный сайт Минобрнауки России, в систему электронного документооборота Министерства (СЭД) </a:t>
            </a:r>
          </a:p>
        </p:txBody>
      </p:sp>
      <p:sp>
        <p:nvSpPr>
          <p:cNvPr id="46" name="Овал 45"/>
          <p:cNvSpPr/>
          <p:nvPr/>
        </p:nvSpPr>
        <p:spPr>
          <a:xfrm>
            <a:off x="3939789" y="3010650"/>
            <a:ext cx="2821619" cy="251773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 </a:t>
            </a:r>
            <a:b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телефонных вызовов</a:t>
            </a:r>
            <a:b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Администрации Президента </a:t>
            </a:r>
            <a:b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</a:t>
            </a:r>
            <a:b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КП ССТУ РФ</a:t>
            </a: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1841326" y="1603939"/>
            <a:ext cx="1" cy="126508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3526988" y="1650867"/>
            <a:ext cx="41931" cy="397934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5254580" y="1621338"/>
            <a:ext cx="51516" cy="1288527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67989" y="973708"/>
            <a:ext cx="5915025" cy="6302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/>
                </a:solidFill>
                <a:latin typeface="+mn-lt"/>
              </a:rPr>
              <a:t>В течение года осуществлялось совершенствование информационных ресурсов, способствующих повышению качества работы с обращениями граждан</a:t>
            </a:r>
            <a:endParaRPr lang="ru-RU" sz="20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29" name="Slide Number Placeholder 37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Заголовок 1"/>
          <p:cNvSpPr txBox="1">
            <a:spLocks/>
          </p:cNvSpPr>
          <p:nvPr/>
        </p:nvSpPr>
        <p:spPr>
          <a:xfrm>
            <a:off x="63852" y="316812"/>
            <a:ext cx="6858000" cy="68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V.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РАЗВИТИЕ ЭЛЕКТРОННЫХ СИСТЕМ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1277815" y="9544897"/>
            <a:ext cx="520403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граждан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29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VI.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МЕРЫ, НАПРАВЛЕННЫЕ НА УЛУЧШЕНИЕ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77815" y="9544897"/>
            <a:ext cx="520403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10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7180" y="1053784"/>
            <a:ext cx="6243637" cy="808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Административным департаментом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 России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(далее - Министерство) принимаются следующие меры, направленные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улучшение качества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с обращениями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юридических лиц, общественных объединений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(далее – обращения граждан):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Постановка обращений граждан на контроль;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Консультативная помощь структурным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подразделениям Министерства и обеспечение единого порядка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с  обращениями граждан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Министерстве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хода исполнения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и результатов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их рассмотрения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Снятие с контроля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на которые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 объективный и всесторонний ответ в установленные сроки;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количестве обращений граждан,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установленный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рассмотрения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которых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истекает (еженедельно), и направление ее в структурные подразделения Министерства;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об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исполнительской дисциплине </a:t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структурных подразделений  Министерства по рассмотрению 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(еженедельно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Министру науки и высшего образования Российской Федерации о состоянии исполнительской дисциплины                       по рассмотрению 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структурными подразделениями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в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соответствии с установленной периодичностью;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предложений по обеспечению своевременного выполнения поручений, повышению исполнительской дисциплины, совершенствованию организации и осуществления контроля 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исполнением обращений граждан;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электронный систем;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Актуализация информации на сайте. </a:t>
            </a:r>
          </a:p>
          <a:p>
            <a:pPr algn="just">
              <a:lnSpc>
                <a:spcPct val="150000"/>
              </a:lnSpc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en-US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Tx/>
              <a:buChar char="-"/>
            </a:pP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8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4813" y="204840"/>
            <a:ext cx="6176291" cy="60097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64879"/>
                </a:solidFill>
                <a:latin typeface="Cambria" panose="02040503050406030204" pitchFamily="18" charset="0"/>
              </a:rPr>
              <a:t>СОДЕРЖАНИЕ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232" y="1571026"/>
            <a:ext cx="3076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72" name="Прямая соединительная линия 71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1828800"/>
            <a:ext cx="3633559" cy="662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48011" y="97938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2292853"/>
            <a:ext cx="475245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ВЕДОМСТВЕННАЯ </a:t>
            </a:r>
            <a:b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   ПРИНАДЛЕЖНОСТЬ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65271" y="155563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2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282415" y="240204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4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67" name="Прямая соединительная линия 66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2679700"/>
            <a:ext cx="3619238" cy="264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148862" y="9544897"/>
            <a:ext cx="533299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о результатах работы с обращениями граждан за 20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3131103"/>
            <a:ext cx="4752450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ОБЗОР ТЕМАТИКИ ОБРАЩЕНИЙ ГРАЖДАН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263365" y="304950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5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 flipV="1">
            <a:off x="4896000" y="3324307"/>
            <a:ext cx="1323634" cy="7928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97470" y="4761153"/>
            <a:ext cx="4747262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VI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МЕРЫ, НАПРАВЛЕННЫЕ НА УЛУЧШЕНИЕ </a:t>
            </a:r>
            <a:r>
              <a:rPr lang="en-US" dirty="0" smtClean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011863" y="4256087"/>
            <a:ext cx="55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    9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3735813"/>
            <a:ext cx="4752450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IV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</a:t>
            </a: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СРАВНИТЕЛЬНАЯ СТАТИСТИКА </a:t>
            </a: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 flipV="1">
            <a:off x="3875051" y="3886755"/>
            <a:ext cx="2430533" cy="16444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6263365" y="3648075"/>
            <a:ext cx="253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64676"/>
                </a:solidFill>
                <a:latin typeface="Cambria" panose="02040503050406030204" pitchFamily="18" charset="0"/>
              </a:rPr>
              <a:t>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4181194"/>
            <a:ext cx="4403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rgbClr val="064473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b="0" dirty="0"/>
              <a:t>V. </a:t>
            </a:r>
            <a:r>
              <a:rPr lang="ru-RU" b="0" dirty="0"/>
              <a:t>РАЗВИТИЕ ЭЛЕКТРОННЫХ</a:t>
            </a:r>
            <a:r>
              <a:rPr lang="ru-RU" dirty="0"/>
              <a:t> </a:t>
            </a:r>
            <a:r>
              <a:rPr lang="ru-RU" b="0" dirty="0">
                <a:solidFill>
                  <a:srgbClr val="0E4A8C"/>
                </a:solidFill>
              </a:rPr>
              <a:t>СИСТЕМ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127309" y="4925324"/>
            <a:ext cx="525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 10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5317365" y="5178724"/>
            <a:ext cx="694498" cy="1893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4481644" y="4456504"/>
            <a:ext cx="1497538" cy="2950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2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066800" y="9533408"/>
            <a:ext cx="537497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9896" y="1224531"/>
            <a:ext cx="6017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период с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</a:t>
            </a:r>
            <a:r>
              <a:rPr lang="en-US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я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нваря по 31 декабря 2021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года в Министерство науки </a:t>
            </a:r>
            <a:b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высшего образования Российской Федерации поступило: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25096" y="1834378"/>
            <a:ext cx="1122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30804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18459" y="2994909"/>
            <a:ext cx="1084656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(89%)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565261" y="1931186"/>
            <a:ext cx="3915752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граждан и объединений граждан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11787" y="2651071"/>
            <a:ext cx="898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27458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81106" y="3006516"/>
            <a:ext cx="889154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Жалобы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148012" y="2662678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2738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220223" y="2972645"/>
            <a:ext cx="1324978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576376" y="2628807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211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684323" y="2993050"/>
            <a:ext cx="1668329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«Не-обращения»: благодарности, приглашения, поздравления</a:t>
            </a:r>
            <a:endParaRPr lang="en-US" sz="1400" dirty="0" smtClean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267368" y="2661824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397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5" name="Прямая со стрелкой 14"/>
          <p:cNvCxnSpPr>
            <a:endCxn id="75" idx="0"/>
          </p:cNvCxnSpPr>
          <p:nvPr/>
        </p:nvCxnSpPr>
        <p:spPr>
          <a:xfrm flipH="1">
            <a:off x="1160789" y="2264351"/>
            <a:ext cx="354929" cy="38672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11" idx="2"/>
          </p:cNvCxnSpPr>
          <p:nvPr/>
        </p:nvCxnSpPr>
        <p:spPr>
          <a:xfrm>
            <a:off x="1886593" y="2296043"/>
            <a:ext cx="318326" cy="45281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80" idx="1"/>
          </p:cNvCxnSpPr>
          <p:nvPr/>
        </p:nvCxnSpPr>
        <p:spPr>
          <a:xfrm>
            <a:off x="2045756" y="2268729"/>
            <a:ext cx="1530620" cy="560133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82" idx="1"/>
          </p:cNvCxnSpPr>
          <p:nvPr/>
        </p:nvCxnSpPr>
        <p:spPr>
          <a:xfrm>
            <a:off x="2197498" y="2080601"/>
            <a:ext cx="3069870" cy="781278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589997"/>
              </p:ext>
            </p:extLst>
          </p:nvPr>
        </p:nvGraphicFramePr>
        <p:xfrm>
          <a:off x="788492" y="4238300"/>
          <a:ext cx="5647477" cy="1227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40"/>
                <a:gridCol w="1391040"/>
                <a:gridCol w="1391040"/>
                <a:gridCol w="1474357"/>
              </a:tblGrid>
              <a:tr h="486100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Первичное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Повторное 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Многократное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21815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3420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5569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9" name="Прямоугольник 88"/>
          <p:cNvSpPr/>
          <p:nvPr/>
        </p:nvSpPr>
        <p:spPr>
          <a:xfrm>
            <a:off x="719049" y="5601514"/>
            <a:ext cx="1226233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автора:</a:t>
            </a:r>
            <a:endParaRPr lang="en-US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496" y="6096604"/>
            <a:ext cx="503119" cy="557446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99" y="6052821"/>
            <a:ext cx="558800" cy="628393"/>
          </a:xfrm>
          <a:prstGeom prst="rect">
            <a:avLst/>
          </a:prstGeom>
        </p:spPr>
      </p:pic>
      <p:sp>
        <p:nvSpPr>
          <p:cNvPr id="90" name="Прямоугольник 89"/>
          <p:cNvSpPr/>
          <p:nvPr/>
        </p:nvSpPr>
        <p:spPr>
          <a:xfrm>
            <a:off x="1256344" y="6355962"/>
            <a:ext cx="1160401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 лицо (99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399344" y="5956034"/>
            <a:ext cx="898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30720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2" name="Прямая со стрелкой 91"/>
          <p:cNvCxnSpPr>
            <a:stCxn id="91" idx="3"/>
          </p:cNvCxnSpPr>
          <p:nvPr/>
        </p:nvCxnSpPr>
        <p:spPr>
          <a:xfrm flipV="1">
            <a:off x="2297347" y="5956035"/>
            <a:ext cx="279711" cy="200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2189442" y="6337729"/>
            <a:ext cx="508869" cy="28273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2438815" y="6052821"/>
            <a:ext cx="1827786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Индивидуальное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359716" y="6688108"/>
            <a:ext cx="182778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Коллективное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761927" y="6404738"/>
            <a:ext cx="5261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930</a:t>
            </a:r>
            <a:endParaRPr lang="ru-RU" sz="16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588880" y="5772125"/>
            <a:ext cx="7537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29790</a:t>
            </a:r>
            <a:endParaRPr lang="ru-RU" sz="16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4903282" y="6316104"/>
            <a:ext cx="1335593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Юридическое лицо (0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283488" y="5981027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84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90368" y="3869090"/>
            <a:ext cx="1749646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повторности</a:t>
            </a: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:</a:t>
            </a:r>
            <a:endParaRPr lang="en-US" sz="1400" b="1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0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219200" y="9533408"/>
            <a:ext cx="522257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3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1356" y="1140645"/>
            <a:ext cx="4390241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                        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</a:t>
            </a: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поступления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524277" y="3331279"/>
            <a:ext cx="402250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форме электронного документа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614029" y="4688933"/>
            <a:ext cx="143391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сайт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047941" y="4688933"/>
            <a:ext cx="1574151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Электронная почта Минобрнауки России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580423" y="4702962"/>
            <a:ext cx="170564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канал </a:t>
            </a:r>
            <a:r>
              <a:rPr lang="en-US" sz="1400" dirty="0" err="1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ViPNet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1026691" y="4355138"/>
            <a:ext cx="753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12284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23" name="Прямая со стрелкой 122"/>
          <p:cNvCxnSpPr/>
          <p:nvPr/>
        </p:nvCxnSpPr>
        <p:spPr>
          <a:xfrm flipH="1">
            <a:off x="1861652" y="3901335"/>
            <a:ext cx="1040540" cy="37392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>
            <a:off x="3863255" y="3914595"/>
            <a:ext cx="1381140" cy="43210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124"/>
          <p:cNvSpPr/>
          <p:nvPr/>
        </p:nvSpPr>
        <p:spPr>
          <a:xfrm>
            <a:off x="2459742" y="4378437"/>
            <a:ext cx="6741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5560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3970814" y="4378437"/>
            <a:ext cx="6399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2255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30" name="Прямая со стрелкой 129"/>
          <p:cNvCxnSpPr/>
          <p:nvPr/>
        </p:nvCxnSpPr>
        <p:spPr>
          <a:xfrm flipH="1">
            <a:off x="2902192" y="3990327"/>
            <a:ext cx="225839" cy="305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4887369" y="4716991"/>
            <a:ext cx="152114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МЭДО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3622092" y="3976069"/>
            <a:ext cx="352443" cy="237707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5329409" y="4364408"/>
            <a:ext cx="653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5521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054394"/>
              </p:ext>
            </p:extLst>
          </p:nvPr>
        </p:nvGraphicFramePr>
        <p:xfrm>
          <a:off x="357536" y="1722928"/>
          <a:ext cx="5978871" cy="104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102"/>
                <a:gridCol w="1763433"/>
                <a:gridCol w="2901336"/>
              </a:tblGrid>
              <a:tr h="143894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письменной форме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форме электронного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документа 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831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5184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25620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44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3006728" y="3607551"/>
            <a:ext cx="8338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/>
              <a:t>25620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92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2013"/>
            <a:ext cx="6858000" cy="6215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ВЕДОМСТВЕННАЯ ПРИНАДЛЕЖНОСТЬ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162051" y="9544897"/>
            <a:ext cx="531980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граждан за 2021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4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5270" y="2158398"/>
            <a:ext cx="574355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Иные обращения направлены по компетенции: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40128"/>
              </p:ext>
            </p:extLst>
          </p:nvPr>
        </p:nvGraphicFramePr>
        <p:xfrm>
          <a:off x="495270" y="2548855"/>
          <a:ext cx="6087745" cy="3490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3968"/>
                <a:gridCol w="1253777"/>
              </a:tblGrid>
              <a:tr h="40686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Наименование 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8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просвещения Российской Федерации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2978</a:t>
                      </a:r>
                      <a:endParaRPr lang="en-US" sz="14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Федеральная служба по надзору в сфере образования              и науки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Региональные органы исполнительной власти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здравоохранения Российской Федерации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органы и организации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648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850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Итого: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4483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020715" y="1498202"/>
            <a:ext cx="4740275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26321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из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30804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обращений поступило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вопросам, </a:t>
            </a:r>
          </a:p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отнесенным к компетенции Минобрнауки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96" y="1378756"/>
            <a:ext cx="11229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8</a:t>
            </a:r>
            <a:r>
              <a:rPr 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5%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19431" y="6423164"/>
            <a:ext cx="608774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2020 году в Минобрнауки России поступало </a:t>
            </a:r>
            <a:r>
              <a:rPr lang="ru-RU" sz="1500" b="1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80%</a:t>
            </a:r>
            <a:r>
              <a:rPr lang="ru-RU" sz="15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обращений вне компетенции. В целях повышения качества информирования граждан, а также  </a:t>
            </a:r>
            <a:r>
              <a:rPr lang="ru-RU" sz="15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уменьшения количества обращений, поступающих не по принадлежности, </a:t>
            </a:r>
            <a:r>
              <a:rPr lang="ru-RU" sz="15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 </a:t>
            </a:r>
            <a:r>
              <a:rPr lang="ru-RU" sz="15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официальном сайте Министерства в разделе «Обращения граждан» </a:t>
            </a:r>
            <a:r>
              <a:rPr lang="ru-RU" sz="15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была дополнительно </a:t>
            </a:r>
            <a:r>
              <a:rPr lang="ru-RU" sz="15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размещена информация о полномочиях Минобрнауки России, Минпросвещения России и </a:t>
            </a:r>
            <a:r>
              <a:rPr lang="ru-RU" sz="15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Рособрнадзора. Как следствие, по итогам года наблюдается снижение количества обращений вне компетенции Минобрнауки России.  </a:t>
            </a:r>
            <a:endParaRPr lang="ru-RU" sz="15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sz="1500" dirty="0" smtClean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sz="15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15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8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328612"/>
            <a:ext cx="6858000" cy="438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232213" y="87354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518982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42647" y="9544897"/>
            <a:ext cx="523920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5568" y="1018716"/>
            <a:ext cx="660686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Обзор тематики обращений граждан, юридических лиц и общественных объединений за период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января по 31 декабря 2021 г. </a:t>
            </a: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751281"/>
              </p:ext>
            </p:extLst>
          </p:nvPr>
        </p:nvGraphicFramePr>
        <p:xfrm>
          <a:off x="231930" y="1600930"/>
          <a:ext cx="6375245" cy="755675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9092"/>
                <a:gridCol w="3327593"/>
                <a:gridCol w="1137139"/>
                <a:gridCol w="1601421"/>
              </a:tblGrid>
              <a:tr h="915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Категория вопросов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Общее количество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Доля </a:t>
                      </a: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от поступивших по 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принадлежности, 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/>
                </a:tc>
              </a:tr>
              <a:tr h="849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Образовательные стандарты, требования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 </a:t>
                      </a: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образовательному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процессу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условия проведения образовательного процесса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5068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19%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576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Порядок выезда из Российской Федерации и въезда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Российскую Федерацию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81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Поступление в образовательные организации высшего образования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поступление в вуз онлайн, жалобы на приемные комиссии вузов, поступление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2390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6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Присвоение ученых степеней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званий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1727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51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Дистанционное образование, нарушения </a:t>
                      </a:r>
                      <a:r>
                        <a:rPr lang="ru-RU" sz="1400" kern="1200" dirty="0" err="1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санитарно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- эпидемиологических мер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 в том числе по COVID-19)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1182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61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Конфликтные ситуации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образовательных организациях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увольнение и восстановление   на работе )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Деятельность научных организаций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их руководителей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68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научных исследований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о научных открытиях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изобретениях граждан)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6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195755" y="9544897"/>
            <a:ext cx="5286098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7529"/>
              </p:ext>
            </p:extLst>
          </p:nvPr>
        </p:nvGraphicFramePr>
        <p:xfrm>
          <a:off x="304180" y="970531"/>
          <a:ext cx="6227445" cy="78839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7881"/>
                <a:gridCol w="3243785"/>
                <a:gridCol w="1008185"/>
                <a:gridCol w="1537594"/>
              </a:tblGrid>
              <a:tr h="576915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Государственная итоговая аттестация обучающихся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154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10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Медицинская помощь и лечение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87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11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Восстановление утраченных документов об образовании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67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Стипендии, материальная помощь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другие денежные выплаты обучающимся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2338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3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Трудоустройство и занятость населения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выпускников вузов)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19908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Трудовые отношения. Заключение, изменение и прекращение трудового договора (в том числе руководители подведомственных организаций)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69239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5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общественных мероприятий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4582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6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Заработная плата, система оплаты труда</a:t>
                      </a:r>
                    </a:p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педагогических работников)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99832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7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Места для проживания обучающихся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46164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Популяризация и пропаганда науки, научных достижений, научных знаний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15655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Формирование и реализация научной политики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0.2%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3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77815" y="9544897"/>
            <a:ext cx="520403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граждан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7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623050"/>
              </p:ext>
            </p:extLst>
          </p:nvPr>
        </p:nvGraphicFramePr>
        <p:xfrm>
          <a:off x="255123" y="936585"/>
          <a:ext cx="6415308" cy="5997473"/>
        </p:xfrm>
        <a:graphic>
          <a:graphicData uri="http://schemas.openxmlformats.org/drawingml/2006/table">
            <a:tbl>
              <a:tblPr firstRow="1" firstCol="1" bandRow="1"/>
              <a:tblGrid>
                <a:gridCol w="372713"/>
                <a:gridCol w="3346287"/>
                <a:gridCol w="1078523"/>
                <a:gridCol w="1617785"/>
              </a:tblGrid>
              <a:tr h="8570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20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Создание, реорганизация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ликвидация образовательных организаций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55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Меры социальной поддержки 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стимулирования ученых и научных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98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Образование, полученное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иностранном государстве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0,2 %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79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3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Льготы в законодательстве                          о социальном обеспечении                                         и социальном страховании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31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Переподготовка и повышение квалификации педагогических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98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Международное сотрудничество                        в сфере науки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1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категории вопросов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7692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77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</a:t>
                      </a:r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 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26321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4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>
                <a:solidFill>
                  <a:srgbClr val="064473"/>
                </a:solidFill>
                <a:latin typeface="Cambria" panose="02040503050406030204" pitchFamily="18" charset="0"/>
              </a:rPr>
              <a:t>V</a:t>
            </a:r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СРАВНИТЕЛЬНАЯ СТАТИСТИКА 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77815" y="9544897"/>
            <a:ext cx="520403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граждан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8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5" name="Диаграмма 74"/>
          <p:cNvGraphicFramePr/>
          <p:nvPr>
            <p:extLst>
              <p:ext uri="{D42A27DB-BD31-4B8C-83A1-F6EECF244321}">
                <p14:modId xmlns:p14="http://schemas.microsoft.com/office/powerpoint/2010/main" val="2401452925"/>
              </p:ext>
            </p:extLst>
          </p:nvPr>
        </p:nvGraphicFramePr>
        <p:xfrm>
          <a:off x="304180" y="4289191"/>
          <a:ext cx="5863107" cy="2839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1" name="Диаграмма 80"/>
          <p:cNvGraphicFramePr/>
          <p:nvPr>
            <p:extLst>
              <p:ext uri="{D42A27DB-BD31-4B8C-83A1-F6EECF244321}">
                <p14:modId xmlns:p14="http://schemas.microsoft.com/office/powerpoint/2010/main" val="414416279"/>
              </p:ext>
            </p:extLst>
          </p:nvPr>
        </p:nvGraphicFramePr>
        <p:xfrm>
          <a:off x="550802" y="875555"/>
          <a:ext cx="5863106" cy="3260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Заголовок 4"/>
          <p:cNvSpPr txBox="1">
            <a:spLocks/>
          </p:cNvSpPr>
          <p:nvPr/>
        </p:nvSpPr>
        <p:spPr>
          <a:xfrm>
            <a:off x="135468" y="7128933"/>
            <a:ext cx="6471708" cy="14623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600" dirty="0" smtClean="0">
                <a:solidFill>
                  <a:srgbClr val="0E4A8C"/>
                </a:solidFill>
                <a:latin typeface="+mn-lt"/>
              </a:rPr>
              <a:t>В 2021 г. наблюдается уменьшение количества жалоб </a:t>
            </a:r>
            <a:br>
              <a:rPr lang="ru-RU" sz="1600" dirty="0" smtClean="0">
                <a:solidFill>
                  <a:srgbClr val="0E4A8C"/>
                </a:solidFill>
                <a:latin typeface="+mn-lt"/>
              </a:rPr>
            </a:br>
            <a:r>
              <a:rPr lang="ru-RU" sz="1600" dirty="0" smtClean="0">
                <a:solidFill>
                  <a:srgbClr val="0E4A8C"/>
                </a:solidFill>
                <a:latin typeface="+mn-lt"/>
              </a:rPr>
              <a:t>по сравнению  с данными 2020 г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.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(в 2020 г. – 16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%,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в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2021 г. - 9 %), увеличилось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количество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заявлений (в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2020 г. 80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%, в 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2021 г.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– 89 %). </a:t>
            </a:r>
            <a:r>
              <a:rPr lang="ru-RU" sz="1600" dirty="0" smtClean="0">
                <a:solidFill>
                  <a:srgbClr val="0E4A8C"/>
                </a:solidFill>
                <a:latin typeface="+mn-lt"/>
              </a:rPr>
              <a:t/>
            </a:r>
            <a:br>
              <a:rPr lang="ru-RU" sz="1600" dirty="0" smtClean="0">
                <a:solidFill>
                  <a:srgbClr val="0E4A8C"/>
                </a:solidFill>
                <a:latin typeface="+mn-lt"/>
              </a:rPr>
            </a:br>
            <a:endParaRPr lang="ru-RU" sz="16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308706043"/>
              </p:ext>
            </p:extLst>
          </p:nvPr>
        </p:nvGraphicFramePr>
        <p:xfrm>
          <a:off x="251860" y="817573"/>
          <a:ext cx="6250268" cy="3394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60512204"/>
              </p:ext>
            </p:extLst>
          </p:nvPr>
        </p:nvGraphicFramePr>
        <p:xfrm>
          <a:off x="357221" y="875555"/>
          <a:ext cx="6250268" cy="3394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01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8214</TotalTime>
  <Words>897</Words>
  <Application>Microsoft Office PowerPoint</Application>
  <PresentationFormat>Лист A4 (210x297 мм)</PresentationFormat>
  <Paragraphs>265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Презентация PowerPoint</vt:lpstr>
      <vt:lpstr>СОДЕРЖАНИЕ </vt:lpstr>
      <vt:lpstr> I. ОБЩИЕ СВЕДЕНИЯ</vt:lpstr>
      <vt:lpstr> I. ОБЩИЕ СВЕДЕНИЯ</vt:lpstr>
      <vt:lpstr> II. ВЕДОМСТВЕННАЯ ПРИНАДЛЕЖНОСТЬ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В течение года осуществлялось совершенствование информационных ресурсов, способствующих повышению качества работы с обращениями граждан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gasymovaaf@minobrnauki.gov.ru</dc:creator>
  <cp:lastModifiedBy>Петровичева Светлана Владимировна</cp:lastModifiedBy>
  <cp:revision>563</cp:revision>
  <cp:lastPrinted>2022-01-17T13:06:51Z</cp:lastPrinted>
  <dcterms:created xsi:type="dcterms:W3CDTF">2019-01-10T08:07:16Z</dcterms:created>
  <dcterms:modified xsi:type="dcterms:W3CDTF">2022-01-17T14:22:29Z</dcterms:modified>
</cp:coreProperties>
</file>