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1" r:id="rId4"/>
    <p:sldId id="287" r:id="rId5"/>
    <p:sldId id="280" r:id="rId6"/>
    <p:sldId id="284" r:id="rId7"/>
    <p:sldId id="282" r:id="rId8"/>
    <p:sldId id="285" r:id="rId9"/>
    <p:sldId id="288" r:id="rId10"/>
  </p:sldIdLst>
  <p:sldSz cx="6858000" cy="9906000" type="A4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78" userDrawn="1">
          <p15:clr>
            <a:srgbClr val="A4A3A4"/>
          </p15:clr>
        </p15:guide>
        <p15:guide id="3" orient="horz" pos="5683" userDrawn="1">
          <p15:clr>
            <a:srgbClr val="A4A3A4"/>
          </p15:clr>
        </p15:guide>
        <p15:guide id="4" pos="278" userDrawn="1">
          <p15:clr>
            <a:srgbClr val="A4A3A4"/>
          </p15:clr>
        </p15:guide>
        <p15:guide id="5" pos="4065" userDrawn="1">
          <p15:clr>
            <a:srgbClr val="A4A3A4"/>
          </p15:clr>
        </p15:guide>
        <p15:guide id="6" pos="595" userDrawn="1">
          <p15:clr>
            <a:srgbClr val="A4A3A4"/>
          </p15:clr>
        </p15:guide>
        <p15:guide id="7" pos="436" userDrawn="1">
          <p15:clr>
            <a:srgbClr val="A4A3A4"/>
          </p15:clr>
        </p15:guide>
        <p15:guide id="8" orient="horz" pos="5501" userDrawn="1">
          <p15:clr>
            <a:srgbClr val="A4A3A4"/>
          </p15:clr>
        </p15:guide>
        <p15:guide id="9" pos="2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C7FF"/>
    <a:srgbClr val="0A3665"/>
    <a:srgbClr val="FFFFFF"/>
    <a:srgbClr val="0E4A8C"/>
    <a:srgbClr val="064676"/>
    <a:srgbClr val="064473"/>
    <a:srgbClr val="0E70DC"/>
    <a:srgbClr val="1158A7"/>
    <a:srgbClr val="0097FE"/>
    <a:srgbClr val="009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82" y="78"/>
      </p:cViewPr>
      <p:guideLst>
        <p:guide orient="horz" pos="5978"/>
        <p:guide orient="horz" pos="5683"/>
        <p:guide pos="278"/>
        <p:guide pos="4065"/>
        <p:guide pos="595"/>
        <p:guide pos="436"/>
        <p:guide orient="horz" pos="5501"/>
        <p:guide pos="2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787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7DF31F22-F40A-4970-870E-7892BFF1BA28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787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223D5D36-B2AE-4486-BCB1-CEA05DEF6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35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2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1F234746-9E70-4961-9ED1-D98284AC9482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76713" y="852488"/>
            <a:ext cx="1587500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4" y="3276730"/>
            <a:ext cx="7952740" cy="2680961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2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54134A0D-820D-46FB-90A8-976BB0BF1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082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01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491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257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41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23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21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09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2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73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82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04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59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96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34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198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2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02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D68E9-39B0-420D-B66A-F497173E513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31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 flipV="1">
            <a:off x="98475" y="112540"/>
            <a:ext cx="1311226" cy="1906759"/>
            <a:chOff x="0" y="0"/>
            <a:chExt cx="1853252" cy="2693612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24" name="Равнобедренный треугольник 2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5" name="Равнобедренный треугольник 2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6" name="Равнобедренный треугольник 2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23" name="Прямая соединительная линия 22"/>
            <p:cNvCxnSpPr>
              <a:stCxn id="29" idx="1"/>
              <a:endCxn id="2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Прямоугольник 39"/>
          <p:cNvSpPr/>
          <p:nvPr/>
        </p:nvSpPr>
        <p:spPr>
          <a:xfrm>
            <a:off x="850006" y="2998415"/>
            <a:ext cx="5142029" cy="262841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ИНФОРМАЦИЯ</a:t>
            </a:r>
            <a:r>
              <a:rPr lang="ru-RU" sz="23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 </a:t>
            </a:r>
            <a:endParaRPr lang="en-US" sz="2300" b="1" dirty="0" smtClean="0">
              <a:solidFill>
                <a:srgbClr val="064879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</a:t>
            </a:r>
            <a:r>
              <a:rPr lang="ru-RU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ежеквартальная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справка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)</a:t>
            </a:r>
          </a:p>
          <a:p>
            <a:pPr algn="ctr">
              <a:lnSpc>
                <a:spcPct val="80000"/>
              </a:lnSpc>
            </a:pPr>
            <a:r>
              <a:rPr lang="ru-RU" sz="1000" b="1" dirty="0">
                <a:solidFill>
                  <a:srgbClr val="064879"/>
                </a:solidFill>
                <a:latin typeface="Cambria" panose="02040503050406030204" pitchFamily="18" charset="0"/>
              </a:rPr>
              <a:t/>
            </a:r>
            <a:br>
              <a:rPr lang="ru-RU" sz="1000" b="1" dirty="0">
                <a:solidFill>
                  <a:srgbClr val="064879"/>
                </a:solidFill>
                <a:latin typeface="Cambria" panose="02040503050406030204" pitchFamily="18" charset="0"/>
              </a:rPr>
            </a:b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 результатах работы </a:t>
            </a:r>
            <a:b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</a:b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с обращениями граждан</a:t>
            </a:r>
            <a:endParaRPr lang="ru-RU" sz="12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 Министерстве науки </a:t>
            </a: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 высшего образования Российской Федерации </a:t>
            </a:r>
          </a:p>
          <a:p>
            <a:pPr algn="ctr">
              <a:lnSpc>
                <a:spcPct val="80000"/>
              </a:lnSpc>
            </a:pPr>
            <a:endParaRPr lang="ru-RU" sz="12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 </a:t>
            </a: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 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квартале 20</a:t>
            </a: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22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г.</a:t>
            </a:r>
            <a:endParaRPr lang="ru-RU" sz="23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 flipH="1">
            <a:off x="5457875" y="7884940"/>
            <a:ext cx="1311226" cy="1906759"/>
            <a:chOff x="0" y="0"/>
            <a:chExt cx="1853252" cy="2693612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54" name="Равнобедренный треугольник 5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5" name="Равнобедренный треугольник 5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6" name="Равнобедренный треугольник 5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53" name="Прямая соединительная линия 52"/>
            <p:cNvCxnSpPr>
              <a:stCxn id="59" idx="1"/>
              <a:endCxn id="5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32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4813" y="204840"/>
            <a:ext cx="6176291" cy="60097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64879"/>
                </a:solidFill>
                <a:latin typeface="Cambria" panose="02040503050406030204" pitchFamily="18" charset="0"/>
              </a:rPr>
              <a:t>СОДЕРЖАНИЕ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3232" y="1571026"/>
            <a:ext cx="3076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72" name="Прямая соединительная линия 71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2672025" y="1828800"/>
            <a:ext cx="3633559" cy="662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48011" y="97938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2292853"/>
            <a:ext cx="475245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ВЕДОМСТВЕННАЯ </a:t>
            </a:r>
            <a:b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   ПРИНАДЛЕЖНОСТЬ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65271" y="155563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2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282415" y="240204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4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67" name="Прямая соединительная линия 66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2672025" y="2679700"/>
            <a:ext cx="3619238" cy="264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148862" y="9544897"/>
            <a:ext cx="533299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о результатах работы с обращениями 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квартал 20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1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3131103"/>
            <a:ext cx="4752450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ОБЗОР ТЕМАТИКИ ОБРАЩЕНИЙ ГРАЖДАН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263365" y="304950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5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 flipV="1">
            <a:off x="4896000" y="3324307"/>
            <a:ext cx="1323634" cy="7928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92282" y="3856409"/>
            <a:ext cx="4747262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>
                <a:solidFill>
                  <a:srgbClr val="0E4A8C"/>
                </a:solidFill>
                <a:latin typeface="Cambria" panose="02040503050406030204" pitchFamily="18" charset="0"/>
              </a:rPr>
              <a:t>IV</a:t>
            </a: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. МЕРЫ, НАПРАВЛЕННЫЕ НА УЛУЧШЕНИЕ </a:t>
            </a:r>
            <a:r>
              <a:rPr lang="en-US" dirty="0" smtClean="0">
                <a:solidFill>
                  <a:srgbClr val="0E4A8C"/>
                </a:solidFill>
                <a:latin typeface="Cambria" panose="02040503050406030204" pitchFamily="18" charset="0"/>
              </a:rPr>
              <a:t/>
            </a:r>
            <a:br>
              <a:rPr lang="en-US" dirty="0" smtClean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КАЧЕСТВА РАБОТЫ С ОБРАЩЕНИЯМИ ГРАЖДАН 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5156293" y="4301804"/>
            <a:ext cx="1066385" cy="11720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222678" y="4071109"/>
            <a:ext cx="3015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64676"/>
                </a:solidFill>
                <a:latin typeface="Cambria" panose="020405030504060302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542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066800" y="9533408"/>
            <a:ext cx="537497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2022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9896" y="1224531"/>
            <a:ext cx="6017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период с </a:t>
            </a:r>
            <a:r>
              <a:rPr lang="en-US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января по 31 марта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2022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года в Министерство науки </a:t>
            </a:r>
            <a:b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 высшего образования Российской Федерации поступило:</a:t>
            </a:r>
            <a:endParaRPr lang="ru-RU" sz="14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25096" y="1834378"/>
            <a:ext cx="11229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6100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18459" y="2994909"/>
            <a:ext cx="1084656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(93%)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587037" y="1841509"/>
            <a:ext cx="3915752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граждан и объединений граждан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83119" y="2651071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56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70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081106" y="3006516"/>
            <a:ext cx="889154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Жалобы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219346" y="2662678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35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220223" y="2972645"/>
            <a:ext cx="1324978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(0,2%)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647710" y="2628807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17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684323" y="2993050"/>
            <a:ext cx="1668329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«Не-обращения»: благодарности, приглашения, поздравления</a:t>
            </a:r>
            <a:endParaRPr lang="en-US" sz="1400" dirty="0" smtClean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(0,8%)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338702" y="2661824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54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5" name="Прямая со стрелкой 14"/>
          <p:cNvCxnSpPr>
            <a:endCxn id="75" idx="0"/>
          </p:cNvCxnSpPr>
          <p:nvPr/>
        </p:nvCxnSpPr>
        <p:spPr>
          <a:xfrm flipH="1">
            <a:off x="1160787" y="2264351"/>
            <a:ext cx="354932" cy="38672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stCxn id="11" idx="2"/>
          </p:cNvCxnSpPr>
          <p:nvPr/>
        </p:nvCxnSpPr>
        <p:spPr>
          <a:xfrm>
            <a:off x="1886593" y="2296043"/>
            <a:ext cx="318326" cy="452816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endCxn id="80" idx="1"/>
          </p:cNvCxnSpPr>
          <p:nvPr/>
        </p:nvCxnSpPr>
        <p:spPr>
          <a:xfrm>
            <a:off x="2170098" y="2214124"/>
            <a:ext cx="1477612" cy="614738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2244891" y="2067653"/>
            <a:ext cx="3141204" cy="781278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880004"/>
              </p:ext>
            </p:extLst>
          </p:nvPr>
        </p:nvGraphicFramePr>
        <p:xfrm>
          <a:off x="788492" y="4238300"/>
          <a:ext cx="564747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040"/>
                <a:gridCol w="1391040"/>
                <a:gridCol w="1391040"/>
                <a:gridCol w="14743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Первичное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Повторное 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Многократное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</a:t>
                      </a:r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12,4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23,2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9" name="Прямоугольник 88"/>
          <p:cNvSpPr/>
          <p:nvPr/>
        </p:nvSpPr>
        <p:spPr>
          <a:xfrm>
            <a:off x="711979" y="5651110"/>
            <a:ext cx="1226233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автора:</a:t>
            </a:r>
            <a:endParaRPr lang="en-US" sz="1400" b="1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496" y="6096604"/>
            <a:ext cx="503119" cy="557446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99" y="6052821"/>
            <a:ext cx="558800" cy="628393"/>
          </a:xfrm>
          <a:prstGeom prst="rect">
            <a:avLst/>
          </a:prstGeom>
        </p:spPr>
      </p:pic>
      <p:sp>
        <p:nvSpPr>
          <p:cNvPr id="90" name="Прямоугольник 89"/>
          <p:cNvSpPr/>
          <p:nvPr/>
        </p:nvSpPr>
        <p:spPr>
          <a:xfrm>
            <a:off x="1268144" y="6486418"/>
            <a:ext cx="1160401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Физическое лицо (99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461161" y="6096609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60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98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92" name="Прямая со стрелкой 91"/>
          <p:cNvCxnSpPr/>
          <p:nvPr/>
        </p:nvCxnSpPr>
        <p:spPr>
          <a:xfrm flipV="1">
            <a:off x="2243560" y="5981028"/>
            <a:ext cx="351045" cy="200054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2243560" y="6374029"/>
            <a:ext cx="454751" cy="24643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2409635" y="6109341"/>
            <a:ext cx="1827786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Индивидуальное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2317233" y="6714219"/>
            <a:ext cx="1827786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Коллективное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653827" y="6390630"/>
            <a:ext cx="4700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77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2588078" y="5772125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6021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4903282" y="6316104"/>
            <a:ext cx="1335593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Юридическое лицо (0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354821" y="5981027"/>
            <a:ext cx="3273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690368" y="3869090"/>
            <a:ext cx="1749646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повторности</a:t>
            </a: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:</a:t>
            </a:r>
            <a:endParaRPr lang="en-US" sz="1400" b="1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05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219200" y="9533408"/>
            <a:ext cx="522257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3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47003" y="1139612"/>
            <a:ext cx="4390241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                         </a:t>
            </a: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</a:t>
            </a: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поступления </a:t>
            </a: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</a:t>
            </a:r>
          </a:p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524277" y="3331279"/>
            <a:ext cx="402250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форме электронного документа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720037" y="4693692"/>
            <a:ext cx="143391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сайт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2680578" y="4789469"/>
            <a:ext cx="1574151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Электронная почта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Минобрнауки России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1060127" y="4413652"/>
            <a:ext cx="7537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2503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23" name="Прямая со стрелкой 122"/>
          <p:cNvCxnSpPr/>
          <p:nvPr/>
        </p:nvCxnSpPr>
        <p:spPr>
          <a:xfrm flipH="1">
            <a:off x="1780423" y="3940864"/>
            <a:ext cx="1261701" cy="393393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>
            <a:off x="3863255" y="3914595"/>
            <a:ext cx="1381140" cy="432101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Прямоугольник 124"/>
          <p:cNvSpPr/>
          <p:nvPr/>
        </p:nvSpPr>
        <p:spPr>
          <a:xfrm>
            <a:off x="3130600" y="4505664"/>
            <a:ext cx="6741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99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30" name="Прямая со стрелкой 129"/>
          <p:cNvCxnSpPr>
            <a:endCxn id="125" idx="0"/>
          </p:cNvCxnSpPr>
          <p:nvPr/>
        </p:nvCxnSpPr>
        <p:spPr>
          <a:xfrm>
            <a:off x="3450386" y="4004122"/>
            <a:ext cx="17269" cy="50154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4815267" y="4693692"/>
            <a:ext cx="1521140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МЭДО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5249097" y="4382264"/>
            <a:ext cx="6534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1540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5" name="Таблица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130376"/>
              </p:ext>
            </p:extLst>
          </p:nvPr>
        </p:nvGraphicFramePr>
        <p:xfrm>
          <a:off x="468758" y="1698443"/>
          <a:ext cx="5978871" cy="104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102"/>
                <a:gridCol w="1763433"/>
                <a:gridCol w="2901336"/>
              </a:tblGrid>
              <a:tr h="143894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письменной форме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форме электронного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документа 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831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1061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44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</a:t>
                      </a:r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</a:t>
                      </a:r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4" name="Прямоугольник 53"/>
          <p:cNvSpPr/>
          <p:nvPr/>
        </p:nvSpPr>
        <p:spPr>
          <a:xfrm>
            <a:off x="3075021" y="3608503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50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39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2013"/>
            <a:ext cx="6858000" cy="62155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ВЕДОМСТВЕННАЯ ПРИНАДЛЕЖНОСТЬ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162051" y="9544897"/>
            <a:ext cx="5319802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2022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4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53561" y="2433879"/>
            <a:ext cx="574355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Иные обращения направлены по компетенции: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040746"/>
              </p:ext>
            </p:extLst>
          </p:nvPr>
        </p:nvGraphicFramePr>
        <p:xfrm>
          <a:off x="495270" y="3140630"/>
          <a:ext cx="5892651" cy="3695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158"/>
                <a:gridCol w="1223493"/>
              </a:tblGrid>
              <a:tr h="7790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250000"/>
                        </a:lnSpc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Наименование </a:t>
                      </a: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Министерство просвещения Российской Федерации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652</a:t>
                      </a:r>
                      <a:endParaRPr lang="en-US" sz="14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Федеральная служба по надзору в сфере образования и науки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Министерство внутренних дел Российской Федерации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Региональные органы исполнительной власти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Иные органы и организации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Итого: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901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020715" y="1498202"/>
            <a:ext cx="4740275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51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99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из 6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100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обращений поступило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вопросам, </a:t>
            </a:r>
          </a:p>
          <a:p>
            <a:pPr>
              <a:lnSpc>
                <a:spcPct val="80000"/>
              </a:lnSpc>
            </a:pP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отнесенным к компетенции Минобрнауки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9596" y="1378756"/>
            <a:ext cx="11229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8</a:t>
            </a:r>
            <a:r>
              <a:rPr lang="ru-RU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5%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58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328612"/>
            <a:ext cx="6858000" cy="438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232213" y="87354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518982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42647" y="9544897"/>
            <a:ext cx="5239206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2022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5568" y="1018716"/>
            <a:ext cx="660686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Обзор тематики обращений граждан, юридических лиц и общественных объединений за период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 января по 31 марта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2022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  <a:endParaRPr lang="ru-RU" sz="1400" b="1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860535"/>
              </p:ext>
            </p:extLst>
          </p:nvPr>
        </p:nvGraphicFramePr>
        <p:xfrm>
          <a:off x="309092" y="1600930"/>
          <a:ext cx="6298082" cy="760267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1972"/>
                <a:gridCol w="3237550"/>
                <a:gridCol w="1137139"/>
                <a:gridCol w="1601421"/>
              </a:tblGrid>
              <a:tr h="915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Категория вопросов</a:t>
                      </a: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Общее количество</a:t>
                      </a: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Доля </a:t>
                      </a: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от поступивших по 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принадлежности, 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/>
                </a:tc>
              </a:tr>
              <a:tr h="849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Образовательные стандарты, требования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 </a:t>
                      </a: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образовательному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процессу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условия проведения образовательного процесса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20,3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76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Присвоение ученых степеней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званий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12,4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813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Поступление в образовательные организации высшего образования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поступление в вуз онлайн, жалобы на приемные комиссии вузов, поступление иностранных студентов)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34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6,6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8139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4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Проведение научных исследований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о научных открытиях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изобретениях граждан)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5,2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813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Дистанционное образование, нарушения </a:t>
                      </a:r>
                      <a:r>
                        <a:rPr lang="ru-RU" sz="1400" kern="1200" dirty="0" err="1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санитарно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- эпидемиологических мер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 в том числе по COVID-19)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2,2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813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Порядок выезда из Российской Федерации и въезда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Российскую Федерацию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иностранных студентов)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2,1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61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Конфликтные ситуации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образовательных организациях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увольнение и восстановление   на работе )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2,1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62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195755" y="9544897"/>
            <a:ext cx="5286098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2022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494636"/>
              </p:ext>
            </p:extLst>
          </p:nvPr>
        </p:nvGraphicFramePr>
        <p:xfrm>
          <a:off x="304180" y="970531"/>
          <a:ext cx="6302682" cy="785786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7881"/>
                <a:gridCol w="3243785"/>
                <a:gridCol w="1008185"/>
                <a:gridCol w="1612831"/>
              </a:tblGrid>
              <a:tr h="576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Деятельность научных организаций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их руководителей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2,1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Государственная итоговая аттестация обучающихся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15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10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Восстановление утраченных документов об образовании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1,9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927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11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Стипендии, материальная помощь 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другие денежные выплаты обучающимся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1,8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Трудовые отношения. Заключение, изменение и прекращение трудового договора (в том числе руководители подведомственных организаций)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456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13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Медицинская помощь и лечение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652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14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Заработная плата, система оплаты труда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педагогических работников)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652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15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Проведение общественных мероприятий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0,9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69239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16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Трудоустройство и занятость населения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выпускников вузов)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0,8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27798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17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Государственная услуга по предоставлению </a:t>
                      </a:r>
                      <a:r>
                        <a:rPr lang="ru-RU" sz="1400" kern="1200" dirty="0" err="1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апостиля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на российских официальных документах, подлежащих вывозу за пределы Российской Федерации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0,8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3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77815" y="9544897"/>
            <a:ext cx="520403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2022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7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825354"/>
              </p:ext>
            </p:extLst>
          </p:nvPr>
        </p:nvGraphicFramePr>
        <p:xfrm>
          <a:off x="255123" y="936585"/>
          <a:ext cx="6338860" cy="8013486"/>
        </p:xfrm>
        <a:graphic>
          <a:graphicData uri="http://schemas.openxmlformats.org/drawingml/2006/table">
            <a:tbl>
              <a:tblPr firstRow="1" firstCol="1" bandRow="1"/>
              <a:tblGrid>
                <a:gridCol w="388821"/>
                <a:gridCol w="3330179"/>
                <a:gridCol w="1078523"/>
                <a:gridCol w="1541337"/>
              </a:tblGrid>
              <a:tr h="857046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18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Популяризация и пропаганда науки, научных достижений, научных знаний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0,6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046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19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Формирование и реализация научной политики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0,3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0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20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Образование, полученное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иностранном государстве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0,3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046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21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Места для проживания обучающихся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0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22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Создание, реорганизация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ликвидация образовательных организаций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83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3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Меры социальной поддержки 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стимулирования ученых и научных работников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31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Международное сотрудничество                        в сфере науки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0,05</a:t>
                      </a:r>
                      <a:endParaRPr lang="en-US" sz="1400" b="1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31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4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Переподготовка и повышение квалификации педагогических работников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0,03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1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Иные категории вопросов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2038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33,5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77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7654" marR="27654" marT="8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Итого</a:t>
                      </a:r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 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5199 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4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IV.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МЕРЫ, НАПРАВЛЕННЫЕ НА УЛУЧШЕНИЕ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/>
            </a:r>
            <a:b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КАЧЕСТВА РАБОТЫ С ОБРАЩЕНИЯМИ ГРАЖДАН 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77815" y="9544897"/>
            <a:ext cx="520403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2022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8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7180" y="1053784"/>
            <a:ext cx="6243637" cy="786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Административным департаментом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Минобрнауки России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(далее - Министерство) принимаются следующие меры, направленные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улучшение качества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с обращениями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граждан, юридических лиц, общественных объединений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(далее – обращения граждан):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Постановка обращений граждан на контроль;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Консультативная помощь структурным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подразделениям Министерства и обеспечение единого порядка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с  обращениями граждан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Министерстве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хода исполнения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и результатов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их рассмотрения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Снятие с контроля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граждан, на которые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 объективный и всесторонний ответ в установленные сроки;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о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количестве обращений граждан,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установленный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рассмотрения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которых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истекает (еженедельно), и направление ее в структурные подразделения Министерства;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об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исполнительской дисциплине </a:t>
            </a:r>
            <a:b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структурных подразделений  Министерства по рассмотрению 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(еженедельно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Министру науки и высшего образования Российской Федерации о состоянии исполнительской дисциплины                       по рассмотрению 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структурными подразделениями 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в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соответствии с установленной периодичностью;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предложений по обеспечению своевременного выполнения поручений, повышению исполнительской дисциплины, совершенствованию организации и осуществления контроля 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исполнением обращений граждан.</a:t>
            </a:r>
          </a:p>
          <a:p>
            <a:pPr algn="just">
              <a:lnSpc>
                <a:spcPct val="150000"/>
              </a:lnSpc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en-US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Tx/>
              <a:buChar char="-"/>
            </a:pP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68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7899</TotalTime>
  <Words>755</Words>
  <Application>Microsoft Office PowerPoint</Application>
  <PresentationFormat>Лист A4 (210x297 мм)</PresentationFormat>
  <Paragraphs>238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Презентация PowerPoint</vt:lpstr>
      <vt:lpstr>СОДЕРЖАНИЕ </vt:lpstr>
      <vt:lpstr> I. ОБЩИЕ СВЕДЕНИЯ</vt:lpstr>
      <vt:lpstr> I. ОБЩИЕ СВЕДЕНИЯ</vt:lpstr>
      <vt:lpstr> II. ВЕДОМСТВЕННАЯ ПРИНАДЛЕЖНОСТЬ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gasymovaaf@minobrnauki.gov.ru</dc:creator>
  <cp:lastModifiedBy>Петровичева Светлана Владимировна</cp:lastModifiedBy>
  <cp:revision>539</cp:revision>
  <cp:lastPrinted>2022-04-11T12:40:47Z</cp:lastPrinted>
  <dcterms:created xsi:type="dcterms:W3CDTF">2019-01-10T08:07:16Z</dcterms:created>
  <dcterms:modified xsi:type="dcterms:W3CDTF">2022-04-13T12:46:47Z</dcterms:modified>
</cp:coreProperties>
</file>