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7" r:id="rId6"/>
    <p:sldId id="269" r:id="rId7"/>
    <p:sldId id="270" r:id="rId8"/>
    <p:sldId id="271" r:id="rId9"/>
    <p:sldId id="273" r:id="rId10"/>
    <p:sldId id="272" r:id="rId11"/>
  </p:sldIdLst>
  <p:sldSz cx="18288000" cy="10287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66700"/>
            <a:ext cx="10648068" cy="27800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" y="2705100"/>
            <a:ext cx="17145000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ИНФОРМАЦИЯ </a:t>
            </a:r>
          </a:p>
          <a:p>
            <a:pPr algn="ctr">
              <a:lnSpc>
                <a:spcPts val="6750"/>
              </a:lnSpc>
            </a:pP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(ежеквартальная справка)</a:t>
            </a:r>
          </a:p>
          <a:p>
            <a:pPr algn="ctr">
              <a:lnSpc>
                <a:spcPts val="6750"/>
              </a:lnSpc>
            </a:pPr>
            <a:endParaRPr lang="en-US" sz="4500" spc="500" dirty="0" smtClean="0">
              <a:solidFill>
                <a:srgbClr val="F3F5F9"/>
              </a:solidFill>
              <a:latin typeface="Marmelad Bold"/>
            </a:endParaRPr>
          </a:p>
          <a:p>
            <a:pPr algn="ctr">
              <a:lnSpc>
                <a:spcPts val="6750"/>
              </a:lnSpc>
            </a:pPr>
            <a:r>
              <a:rPr lang="ru-RU" sz="4500" spc="500" dirty="0" smtClean="0">
                <a:solidFill>
                  <a:srgbClr val="F3F5F9"/>
                </a:solidFill>
                <a:latin typeface="Marmelad Bold"/>
              </a:rPr>
              <a:t>о </a:t>
            </a: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результатах работы </a:t>
            </a:r>
            <a:r>
              <a:rPr lang="ru-RU" sz="4500" spc="500" dirty="0" smtClean="0">
                <a:solidFill>
                  <a:srgbClr val="F3F5F9"/>
                </a:solidFill>
                <a:latin typeface="Marmelad Bold"/>
              </a:rPr>
              <a:t>с </a:t>
            </a: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обращениями граждан</a:t>
            </a:r>
          </a:p>
          <a:p>
            <a:pPr algn="ctr">
              <a:lnSpc>
                <a:spcPts val="6750"/>
              </a:lnSpc>
            </a:pP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 в Министерстве науки </a:t>
            </a:r>
            <a:r>
              <a:rPr lang="ru-RU" sz="4500" spc="500" dirty="0" smtClean="0">
                <a:solidFill>
                  <a:srgbClr val="F3F5F9"/>
                </a:solidFill>
                <a:latin typeface="Marmelad Bold"/>
              </a:rPr>
              <a:t>и </a:t>
            </a: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высшего образования </a:t>
            </a:r>
            <a:r>
              <a:rPr lang="en-US" sz="4500" spc="500" dirty="0" smtClean="0">
                <a:solidFill>
                  <a:srgbClr val="F3F5F9"/>
                </a:solidFill>
                <a:latin typeface="Marmelad Bold"/>
              </a:rPr>
              <a:t/>
            </a:r>
            <a:br>
              <a:rPr lang="en-US" sz="4500" spc="500" dirty="0" smtClean="0">
                <a:solidFill>
                  <a:srgbClr val="F3F5F9"/>
                </a:solidFill>
                <a:latin typeface="Marmelad Bold"/>
              </a:rPr>
            </a:br>
            <a:r>
              <a:rPr lang="ru-RU" sz="4500" spc="500" dirty="0" smtClean="0">
                <a:solidFill>
                  <a:srgbClr val="F3F5F9"/>
                </a:solidFill>
                <a:latin typeface="Marmelad Bold"/>
              </a:rPr>
              <a:t>Российской </a:t>
            </a: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Федерации </a:t>
            </a:r>
          </a:p>
          <a:p>
            <a:pPr algn="ctr">
              <a:lnSpc>
                <a:spcPts val="6750"/>
              </a:lnSpc>
            </a:pPr>
            <a:endParaRPr lang="ru-RU" sz="4500" spc="500" dirty="0">
              <a:solidFill>
                <a:srgbClr val="F3F5F9"/>
              </a:solidFill>
              <a:latin typeface="Marmelad Bold"/>
            </a:endParaRPr>
          </a:p>
          <a:p>
            <a:pPr algn="ctr">
              <a:lnSpc>
                <a:spcPts val="6750"/>
              </a:lnSpc>
            </a:pPr>
            <a:r>
              <a:rPr lang="ru-RU" sz="4500" spc="500" dirty="0" smtClean="0">
                <a:solidFill>
                  <a:srgbClr val="F3F5F9"/>
                </a:solidFill>
                <a:latin typeface="Marmelad Bold"/>
              </a:rPr>
              <a:t>в II</a:t>
            </a: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I</a:t>
            </a:r>
            <a:r>
              <a:rPr lang="ru-RU" sz="4500" spc="500" dirty="0" smtClean="0">
                <a:solidFill>
                  <a:srgbClr val="F3F5F9"/>
                </a:solidFill>
                <a:latin typeface="Marmelad Bold"/>
              </a:rPr>
              <a:t> </a:t>
            </a:r>
            <a:r>
              <a:rPr lang="ru-RU" sz="4500" spc="500" dirty="0">
                <a:solidFill>
                  <a:srgbClr val="F3F5F9"/>
                </a:solidFill>
                <a:latin typeface="Marmelad Bold"/>
              </a:rPr>
              <a:t>квартале 2022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9800" y="1918077"/>
            <a:ext cx="13717800" cy="589242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3224" y="7327685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509421"/>
            <a:ext cx="1556878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IV.</a:t>
            </a:r>
            <a:r>
              <a:rPr lang="ru-RU" sz="4000" b="1" dirty="0" smtClean="0">
                <a:latin typeface="Marmelad Bold"/>
              </a:rPr>
              <a:t>МЕРЫ, НАПРАВЛЕННЫЕ НА УЛУЧШЕНИЕ КАЧЕСТВА РАБОТЫ С ОБРАЩЕНИЯМИ ГРАЖДАН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83376" y="2736608"/>
            <a:ext cx="83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072" y="1908819"/>
            <a:ext cx="13470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Департаментом государственной службы и административной деятельности Минобрнауки России (далее - Министерство) принимаются следующие меры, направленные на улучшение качества</a:t>
            </a:r>
            <a:r>
              <a:rPr lang="en-US" dirty="0">
                <a:cs typeface="Arial" panose="020B0604020202020204" pitchFamily="34" charset="0"/>
              </a:rPr>
              <a:t>  </a:t>
            </a:r>
            <a:r>
              <a:rPr lang="ru-RU" dirty="0">
                <a:cs typeface="Arial" panose="020B0604020202020204" pitchFamily="34" charset="0"/>
              </a:rPr>
              <a:t>работы с обращениями граждан, юридических лиц, общественных объединений (далее – обращения граждан):</a:t>
            </a: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Постановка обращений граждан на контроль;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Консультативная помощь структурным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подразделениям Министерства и обеспечение единого порядка работы с  обращениями граждан в Министерстве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u-RU" dirty="0"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Мониторинг хода исполнения обращений граждан и результатов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 их рассмотрения;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Снятие с контроля обращений граждан, на которые предоставлен объективный и всесторонний ответ в установленные сроки;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Подготовка информации о количестве обращений граждан, установленный срок для рассмотрения которых истекает (еженедельно), и направление ее в структурные подразделения Министерства;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Подготовка информации об исполнительской дисциплине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структурных подразделений  Министерства по рассмотрению обращений граждан (еженедельно);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Подготовка информации Министру науки и высшего образования Российской Федерации о состоянии </a:t>
            </a:r>
            <a:r>
              <a:rPr lang="ru-RU" dirty="0" smtClean="0">
                <a:cs typeface="Arial" panose="020B0604020202020204" pitchFamily="34" charset="0"/>
              </a:rPr>
              <a:t>исполнительской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ru-RU" dirty="0" smtClean="0">
                <a:cs typeface="Arial" panose="020B0604020202020204" pitchFamily="34" charset="0"/>
              </a:rPr>
              <a:t>дисциплины  </a:t>
            </a:r>
            <a:r>
              <a:rPr lang="ru-RU" dirty="0">
                <a:cs typeface="Arial" panose="020B0604020202020204" pitchFamily="34" charset="0"/>
              </a:rPr>
              <a:t>по рассмотрению обращений граждан структурными подразделениями  Министерства в </a:t>
            </a:r>
            <a:r>
              <a:rPr lang="ru-RU" dirty="0" smtClean="0">
                <a:cs typeface="Arial" panose="020B0604020202020204" pitchFamily="34" charset="0"/>
              </a:rPr>
              <a:t>соответствии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с </a:t>
            </a:r>
            <a:r>
              <a:rPr lang="ru-RU" dirty="0">
                <a:cs typeface="Arial" panose="020B0604020202020204" pitchFamily="34" charset="0"/>
              </a:rPr>
              <a:t>установленной периодичностью;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cs typeface="Arial" panose="020B0604020202020204" pitchFamily="34" charset="0"/>
              </a:rPr>
              <a:t>Формирование предложений по обеспечению своевременного выполнения поручений, повышению исполнительской дисциплины, совершенствованию организации и осуществления контроля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за исполнением обращений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0135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227917" y="5593782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44800" y="7236314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195220" y="581136"/>
            <a:ext cx="9577801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>
                <a:latin typeface="Marmelad Bold"/>
              </a:rPr>
              <a:t>СОДЕРЖАНИЕ</a:t>
            </a:r>
            <a:r>
              <a:rPr lang="ru-RU" sz="4000" b="1" dirty="0" smtClean="0">
                <a:latin typeface="Marmelad Bold"/>
              </a:rPr>
              <a:t/>
            </a:r>
            <a:br>
              <a:rPr lang="ru-RU" sz="4000" b="1" dirty="0" smtClean="0">
                <a:latin typeface="Marmelad Bold"/>
              </a:rPr>
            </a:b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7104" y="4273680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57692" y="4902037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84" name="AutoShape 3"/>
          <p:cNvSpPr/>
          <p:nvPr/>
        </p:nvSpPr>
        <p:spPr>
          <a:xfrm>
            <a:off x="1422404" y="1968104"/>
            <a:ext cx="10176242" cy="4894900"/>
          </a:xfrm>
          <a:prstGeom prst="rect">
            <a:avLst/>
          </a:prstGeom>
          <a:solidFill>
            <a:srgbClr val="F3F5F9"/>
          </a:solidFill>
        </p:spPr>
        <p:txBody>
          <a:bodyPr/>
          <a:lstStyle/>
          <a:p>
            <a:pPr marL="400050" indent="-400050">
              <a:buAutoNum type="romanUcPeriod"/>
            </a:pPr>
            <a:endParaRPr lang="ru-RU" dirty="0" smtClean="0"/>
          </a:p>
          <a:p>
            <a:pPr marL="400050" indent="-400050">
              <a:buAutoNum type="romanUcPeriod"/>
            </a:pPr>
            <a:endParaRPr lang="ru-RU" dirty="0"/>
          </a:p>
          <a:p>
            <a:pPr marL="400050" indent="-400050">
              <a:buAutoNum type="romanUcPeriod"/>
            </a:pPr>
            <a:endParaRPr lang="ru-RU" dirty="0" smtClean="0"/>
          </a:p>
          <a:p>
            <a:pPr marL="400050" indent="-400050">
              <a:buAutoNum type="romanUcPeriod"/>
            </a:pPr>
            <a:endParaRPr lang="ru-RU" dirty="0"/>
          </a:p>
          <a:p>
            <a:pPr marL="400050" indent="-400050">
              <a:buAutoNum type="romanUcPeriod"/>
            </a:pPr>
            <a:r>
              <a:rPr lang="ru-RU" dirty="0" smtClean="0"/>
              <a:t>Общие сведения</a:t>
            </a:r>
            <a:br>
              <a:rPr lang="ru-RU" dirty="0" smtClean="0"/>
            </a:br>
            <a:endParaRPr lang="ru-RU" dirty="0" smtClean="0"/>
          </a:p>
          <a:p>
            <a:pPr marL="400050" indent="-400050">
              <a:buAutoNum type="romanUcPeriod"/>
            </a:pPr>
            <a:r>
              <a:rPr lang="ru-RU" dirty="0" smtClean="0"/>
              <a:t>Ведомственная принадлежность</a:t>
            </a:r>
            <a:br>
              <a:rPr lang="ru-RU" dirty="0" smtClean="0"/>
            </a:br>
            <a:endParaRPr lang="ru-RU" dirty="0" smtClean="0"/>
          </a:p>
          <a:p>
            <a:pPr marL="400050" indent="-400050">
              <a:buAutoNum type="romanUcPeriod"/>
            </a:pPr>
            <a:r>
              <a:rPr lang="ru-RU" dirty="0" smtClean="0"/>
              <a:t>Обзор тематики обращений граждан</a:t>
            </a:r>
            <a:br>
              <a:rPr lang="ru-RU" dirty="0" smtClean="0"/>
            </a:br>
            <a:endParaRPr lang="ru-RU" dirty="0" smtClean="0"/>
          </a:p>
          <a:p>
            <a:pPr marL="400050" indent="-400050">
              <a:buAutoNum type="romanUcPeriod"/>
            </a:pPr>
            <a:r>
              <a:rPr lang="ru-RU" dirty="0" smtClean="0"/>
              <a:t>Меры, направленные на улучшение качества работы</a:t>
            </a:r>
            <a:br>
              <a:rPr lang="ru-RU" dirty="0" smtClean="0"/>
            </a:br>
            <a:r>
              <a:rPr lang="ru-RU" dirty="0" smtClean="0"/>
              <a:t> с обращениями граждан</a:t>
            </a:r>
            <a:endParaRPr lang="ru-RU" dirty="0"/>
          </a:p>
        </p:txBody>
      </p:sp>
      <p:grpSp>
        <p:nvGrpSpPr>
          <p:cNvPr id="24" name="Group 30"/>
          <p:cNvGrpSpPr/>
          <p:nvPr/>
        </p:nvGrpSpPr>
        <p:grpSpPr>
          <a:xfrm>
            <a:off x="4495800" y="5201793"/>
            <a:ext cx="5103473" cy="75174"/>
            <a:chOff x="-8975226" y="4104114"/>
            <a:chExt cx="10806822" cy="203201"/>
          </a:xfrm>
          <a:solidFill>
            <a:schemeClr val="tx2"/>
          </a:solidFill>
        </p:grpSpPr>
        <p:sp>
          <p:nvSpPr>
            <p:cNvPr id="32" name="Freeform 31"/>
            <p:cNvSpPr/>
            <p:nvPr/>
          </p:nvSpPr>
          <p:spPr>
            <a:xfrm>
              <a:off x="-8975226" y="4104114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</p:grpSp>
      <p:grpSp>
        <p:nvGrpSpPr>
          <p:cNvPr id="35" name="Group 30"/>
          <p:cNvGrpSpPr/>
          <p:nvPr/>
        </p:nvGrpSpPr>
        <p:grpSpPr>
          <a:xfrm>
            <a:off x="5576469" y="4401160"/>
            <a:ext cx="5103473" cy="75174"/>
            <a:chOff x="-8975226" y="4104114"/>
            <a:chExt cx="10806822" cy="203201"/>
          </a:xfrm>
          <a:solidFill>
            <a:schemeClr val="tx2"/>
          </a:solidFill>
        </p:grpSpPr>
        <p:sp>
          <p:nvSpPr>
            <p:cNvPr id="36" name="Freeform 31"/>
            <p:cNvSpPr/>
            <p:nvPr/>
          </p:nvSpPr>
          <p:spPr>
            <a:xfrm>
              <a:off x="-8975226" y="4104114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</p:grpSp>
      <p:grpSp>
        <p:nvGrpSpPr>
          <p:cNvPr id="37" name="Group 30"/>
          <p:cNvGrpSpPr/>
          <p:nvPr/>
        </p:nvGrpSpPr>
        <p:grpSpPr>
          <a:xfrm>
            <a:off x="3676180" y="3278413"/>
            <a:ext cx="5103473" cy="75174"/>
            <a:chOff x="-8975226" y="4104114"/>
            <a:chExt cx="10806822" cy="203201"/>
          </a:xfrm>
          <a:solidFill>
            <a:schemeClr val="tx2"/>
          </a:solidFill>
        </p:grpSpPr>
        <p:sp>
          <p:nvSpPr>
            <p:cNvPr id="38" name="Freeform 31"/>
            <p:cNvSpPr/>
            <p:nvPr/>
          </p:nvSpPr>
          <p:spPr>
            <a:xfrm>
              <a:off x="-8975226" y="4104114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</p:grpSp>
      <p:sp>
        <p:nvSpPr>
          <p:cNvPr id="2" name="TextBox 1"/>
          <p:cNvSpPr txBox="1"/>
          <p:nvPr/>
        </p:nvSpPr>
        <p:spPr>
          <a:xfrm>
            <a:off x="8779653" y="3087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85876" y="3630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79283" y="4198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71956" y="50171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grpSp>
        <p:nvGrpSpPr>
          <p:cNvPr id="33" name="Group 30"/>
          <p:cNvGrpSpPr/>
          <p:nvPr/>
        </p:nvGrpSpPr>
        <p:grpSpPr>
          <a:xfrm>
            <a:off x="5238589" y="3829765"/>
            <a:ext cx="5103473" cy="75174"/>
            <a:chOff x="-8975226" y="4104114"/>
            <a:chExt cx="10806822" cy="203201"/>
          </a:xfrm>
          <a:solidFill>
            <a:schemeClr val="tx2"/>
          </a:solidFill>
        </p:grpSpPr>
        <p:sp>
          <p:nvSpPr>
            <p:cNvPr id="34" name="Freeform 31"/>
            <p:cNvSpPr/>
            <p:nvPr/>
          </p:nvSpPr>
          <p:spPr>
            <a:xfrm>
              <a:off x="-8975226" y="4104114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utoShape 3"/>
          <p:cNvSpPr/>
          <p:nvPr/>
        </p:nvSpPr>
        <p:spPr>
          <a:xfrm>
            <a:off x="7723530" y="1925266"/>
            <a:ext cx="7671656" cy="4982445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3" name="AutoShape 3"/>
          <p:cNvSpPr/>
          <p:nvPr/>
        </p:nvSpPr>
        <p:spPr>
          <a:xfrm>
            <a:off x="1408132" y="1925266"/>
            <a:ext cx="6018663" cy="4982445"/>
          </a:xfrm>
          <a:prstGeom prst="rect">
            <a:avLst/>
          </a:prstGeom>
          <a:solidFill>
            <a:srgbClr val="F3F5F9"/>
          </a:solidFill>
        </p:spPr>
        <p:txBody>
          <a:bodyPr/>
          <a:lstStyle/>
          <a:p>
            <a:pPr algn="just"/>
            <a:r>
              <a:rPr lang="ru-RU" dirty="0" smtClean="0"/>
              <a:t>В период с </a:t>
            </a:r>
            <a:r>
              <a:rPr lang="ru-RU" b="1" dirty="0" smtClean="0"/>
              <a:t>1 июля по 30 сентября 2022 </a:t>
            </a:r>
            <a:r>
              <a:rPr lang="ru-RU" dirty="0" smtClean="0"/>
              <a:t>года в Министерство науки и высшего образования Российской Федерации поступило:</a:t>
            </a:r>
          </a:p>
          <a:p>
            <a:pPr algn="just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68600" y="7357870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435456"/>
            <a:ext cx="151115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</a:t>
            </a:r>
            <a:r>
              <a:rPr lang="ru-RU" sz="4000" b="1" dirty="0" smtClean="0">
                <a:latin typeface="Marmelad Bold"/>
              </a:rPr>
              <a:t>.ОБЩИЕ СВЕДЕНИЯ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652082" y="2820522"/>
            <a:ext cx="5539507" cy="3947931"/>
            <a:chOff x="12824257" y="1384536"/>
            <a:chExt cx="572348" cy="81360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2826419" y="2195515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2824257" y="1385425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3264569" y="1386616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3259805" y="1536695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870106" y="4207468"/>
            <a:ext cx="220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10154</a:t>
            </a:r>
            <a:endParaRPr lang="ru-RU" dirty="0" smtClean="0"/>
          </a:p>
          <a:p>
            <a:pPr algn="ctr"/>
            <a:r>
              <a:rPr lang="ru-RU" dirty="0" smtClean="0"/>
              <a:t>обращени</a:t>
            </a:r>
            <a:r>
              <a:rPr lang="ru-RU" dirty="0"/>
              <a:t>я</a:t>
            </a:r>
            <a:r>
              <a:rPr lang="ru-RU" dirty="0" smtClean="0"/>
              <a:t> граждан и объединений граждан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4564846" y="3816892"/>
            <a:ext cx="2153107" cy="800099"/>
            <a:chOff x="12824257" y="1384536"/>
            <a:chExt cx="572348" cy="81360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1936884" y="2889468"/>
            <a:ext cx="3590958" cy="800099"/>
            <a:chOff x="12824257" y="1384536"/>
            <a:chExt cx="572348" cy="81360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1943144" y="5810521"/>
            <a:ext cx="3691832" cy="887429"/>
            <a:chOff x="12824257" y="1384536"/>
            <a:chExt cx="572348" cy="8136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4576776" y="4783563"/>
            <a:ext cx="2212200" cy="800099"/>
            <a:chOff x="12824257" y="1384536"/>
            <a:chExt cx="572348" cy="813600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42867" y="2971523"/>
            <a:ext cx="199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9320 </a:t>
            </a:r>
            <a:br>
              <a:rPr lang="ru-RU" dirty="0" smtClean="0"/>
            </a:br>
            <a:r>
              <a:rPr lang="ru-RU" dirty="0" smtClean="0"/>
              <a:t>Заявлений (91,8%)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4886659" y="3896441"/>
            <a:ext cx="1544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620</a:t>
            </a:r>
            <a:br>
              <a:rPr lang="ru-RU" dirty="0" smtClean="0"/>
            </a:br>
            <a:r>
              <a:rPr lang="ru-RU" dirty="0" smtClean="0"/>
              <a:t>Жалоб (6,1 %)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4581518" y="4895600"/>
            <a:ext cx="226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42</a:t>
            </a:r>
            <a:br>
              <a:rPr lang="ru-RU" dirty="0" smtClean="0"/>
            </a:br>
            <a:r>
              <a:rPr lang="ru-RU" dirty="0" smtClean="0"/>
              <a:t>Предложения (0,4 %)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1841838" y="5796839"/>
            <a:ext cx="3826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172</a:t>
            </a:r>
            <a:br>
              <a:rPr lang="ru-RU" dirty="0" smtClean="0"/>
            </a:br>
            <a:r>
              <a:rPr lang="ru-RU" dirty="0" smtClean="0"/>
              <a:t>«Не обращения» (</a:t>
            </a:r>
            <a:r>
              <a:rPr lang="ru-RU" dirty="0">
                <a:cs typeface="Arial" panose="020B0604020202020204" pitchFamily="34" charset="0"/>
              </a:rPr>
              <a:t>благодарности</a:t>
            </a:r>
            <a:r>
              <a:rPr lang="ru-RU" dirty="0" smtClean="0">
                <a:cs typeface="Arial" panose="020B0604020202020204" pitchFamily="34" charset="0"/>
              </a:rPr>
              <a:t>,</a:t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приглашения, </a:t>
            </a:r>
            <a:r>
              <a:rPr lang="ru-RU" dirty="0" smtClean="0">
                <a:cs typeface="Arial" panose="020B0604020202020204" pitchFamily="34" charset="0"/>
              </a:rPr>
              <a:t>поздравления</a:t>
            </a:r>
            <a:r>
              <a:rPr lang="ru-RU" dirty="0" smtClean="0"/>
              <a:t>) (1,7 %)</a:t>
            </a:r>
            <a:endParaRPr lang="en-US" dirty="0">
              <a:cs typeface="Arial" panose="020B0604020202020204" pitchFamily="34" charset="0"/>
            </a:endParaRP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74398"/>
              </p:ext>
            </p:extLst>
          </p:nvPr>
        </p:nvGraphicFramePr>
        <p:xfrm>
          <a:off x="7855960" y="2393371"/>
          <a:ext cx="7307840" cy="1385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64"/>
                <a:gridCol w="1638564"/>
                <a:gridCol w="1638564"/>
                <a:gridCol w="2392148"/>
              </a:tblGrid>
              <a:tr h="461787"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Первичное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Повторное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Многократное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78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78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07633" y="1928903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Тип повторности:</a:t>
            </a:r>
            <a:endParaRPr lang="ru-RU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7687692" y="3908298"/>
            <a:ext cx="132632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Тип автора</a:t>
            </a:r>
            <a:r>
              <a:rPr lang="ru-RU" sz="1400" b="1" dirty="0" smtClean="0">
                <a:solidFill>
                  <a:srgbClr val="072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rgbClr val="072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55" y="4233481"/>
            <a:ext cx="558800" cy="62839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46" y="4238857"/>
            <a:ext cx="548592" cy="607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5222" y="4964931"/>
            <a:ext cx="2081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10144</a:t>
            </a:r>
            <a:br>
              <a:rPr lang="ru-RU" dirty="0" smtClean="0"/>
            </a:br>
            <a:r>
              <a:rPr lang="ru-RU" dirty="0" smtClean="0"/>
              <a:t>от физических лиц,</a:t>
            </a:r>
            <a:br>
              <a:rPr lang="ru-RU" dirty="0" smtClean="0"/>
            </a:br>
            <a:r>
              <a:rPr lang="ru-RU" dirty="0" smtClean="0"/>
              <a:t>из них: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51565" y="4926134"/>
            <a:ext cx="2188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4 </a:t>
            </a:r>
            <a:br>
              <a:rPr lang="ru-RU" dirty="0" smtClean="0"/>
            </a:br>
            <a:r>
              <a:rPr lang="ru-RU" dirty="0" smtClean="0"/>
              <a:t>от юридических лиц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47972" y="6052926"/>
            <a:ext cx="186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10008</a:t>
            </a:r>
            <a:br>
              <a:rPr lang="ru-RU" dirty="0" smtClean="0"/>
            </a:br>
            <a:r>
              <a:rPr lang="ru-RU" dirty="0" smtClean="0"/>
              <a:t>индивидуальных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75551" y="6048760"/>
            <a:ext cx="156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136</a:t>
            </a:r>
            <a:br>
              <a:rPr lang="ru-RU" dirty="0" smtClean="0"/>
            </a:br>
            <a:r>
              <a:rPr lang="ru-RU" dirty="0" smtClean="0"/>
              <a:t>коллективных</a:t>
            </a:r>
            <a:endParaRPr lang="ru-RU" dirty="0"/>
          </a:p>
        </p:txBody>
      </p:sp>
      <p:grpSp>
        <p:nvGrpSpPr>
          <p:cNvPr id="96" name="Group 26"/>
          <p:cNvGrpSpPr/>
          <p:nvPr/>
        </p:nvGrpSpPr>
        <p:grpSpPr>
          <a:xfrm rot="5400000">
            <a:off x="5000372" y="4323059"/>
            <a:ext cx="5103473" cy="75174"/>
            <a:chOff x="462347" y="304800"/>
            <a:chExt cx="10806822" cy="203201"/>
          </a:xfrm>
        </p:grpSpPr>
        <p:sp>
          <p:nvSpPr>
            <p:cNvPr id="9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85" name="Стрелка вниз 84"/>
          <p:cNvSpPr/>
          <p:nvPr/>
        </p:nvSpPr>
        <p:spPr>
          <a:xfrm>
            <a:off x="2511845" y="5435203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низ 85"/>
          <p:cNvSpPr/>
          <p:nvPr/>
        </p:nvSpPr>
        <p:spPr>
          <a:xfrm rot="16200000">
            <a:off x="3928363" y="4901183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 rot="10800000">
            <a:off x="2497799" y="3607465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низ 91"/>
          <p:cNvSpPr/>
          <p:nvPr/>
        </p:nvSpPr>
        <p:spPr>
          <a:xfrm rot="16200000">
            <a:off x="3905591" y="3931575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8636632" y="4948833"/>
            <a:ext cx="2436706" cy="947912"/>
            <a:chOff x="12824257" y="1384536"/>
            <a:chExt cx="572348" cy="813600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Группа 103"/>
          <p:cNvGrpSpPr/>
          <p:nvPr/>
        </p:nvGrpSpPr>
        <p:grpSpPr>
          <a:xfrm>
            <a:off x="11966542" y="4943543"/>
            <a:ext cx="2436706" cy="947912"/>
            <a:chOff x="12824257" y="1384536"/>
            <a:chExt cx="572348" cy="813600"/>
          </a:xfrm>
        </p:grpSpPr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14"/>
          <p:cNvGrpSpPr/>
          <p:nvPr/>
        </p:nvGrpSpPr>
        <p:grpSpPr>
          <a:xfrm>
            <a:off x="10028884" y="6007643"/>
            <a:ext cx="1458633" cy="750406"/>
            <a:chOff x="12824257" y="1384536"/>
            <a:chExt cx="572348" cy="813600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122"/>
          <p:cNvGrpSpPr/>
          <p:nvPr/>
        </p:nvGrpSpPr>
        <p:grpSpPr>
          <a:xfrm>
            <a:off x="7903037" y="5985527"/>
            <a:ext cx="1727645" cy="750406"/>
            <a:chOff x="12824257" y="1384536"/>
            <a:chExt cx="572348" cy="813600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Стрелка вниз 113"/>
          <p:cNvSpPr/>
          <p:nvPr/>
        </p:nvSpPr>
        <p:spPr>
          <a:xfrm>
            <a:off x="8305786" y="5586277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низ 112"/>
          <p:cNvSpPr/>
          <p:nvPr/>
        </p:nvSpPr>
        <p:spPr>
          <a:xfrm>
            <a:off x="10277404" y="5586277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68600" y="7357870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195220" y="435456"/>
            <a:ext cx="151115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I.</a:t>
            </a:r>
            <a:r>
              <a:rPr lang="ru-RU" sz="4000" b="1" dirty="0" smtClean="0">
                <a:latin typeface="Marmelad Bold"/>
              </a:rPr>
              <a:t>ОБЩИЕ СВЕДЕНИЯ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85" name="AutoShape 3"/>
          <p:cNvSpPr/>
          <p:nvPr/>
        </p:nvSpPr>
        <p:spPr>
          <a:xfrm>
            <a:off x="1450393" y="1941361"/>
            <a:ext cx="10176242" cy="4894900"/>
          </a:xfrm>
          <a:prstGeom prst="rect">
            <a:avLst/>
          </a:prstGeom>
          <a:solidFill>
            <a:srgbClr val="F3F5F9"/>
          </a:solidFill>
        </p:spPr>
        <p:txBody>
          <a:bodyPr/>
          <a:lstStyle/>
          <a:p>
            <a:r>
              <a:rPr lang="ru-RU" b="1" dirty="0" smtClean="0"/>
              <a:t>Источники поступления информации</a:t>
            </a: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50848"/>
              </p:ext>
            </p:extLst>
          </p:nvPr>
        </p:nvGraphicFramePr>
        <p:xfrm>
          <a:off x="1676401" y="2402966"/>
          <a:ext cx="9601200" cy="133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257"/>
                <a:gridCol w="2831818"/>
                <a:gridCol w="4659125"/>
              </a:tblGrid>
              <a:tr h="563331">
                <a:tc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письменной форме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форме электронного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документа 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9255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1" name="Группа 90"/>
          <p:cNvGrpSpPr/>
          <p:nvPr/>
        </p:nvGrpSpPr>
        <p:grpSpPr>
          <a:xfrm>
            <a:off x="5251827" y="5251503"/>
            <a:ext cx="2250226" cy="1127565"/>
            <a:chOff x="12824257" y="1384536"/>
            <a:chExt cx="572348" cy="813600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3188524" y="3939242"/>
            <a:ext cx="6393401" cy="1256499"/>
            <a:chOff x="12824257" y="1384536"/>
            <a:chExt cx="572348" cy="813600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3264569" y="1537011"/>
              <a:ext cx="13203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/>
          <p:cNvGrpSpPr/>
          <p:nvPr/>
        </p:nvGrpSpPr>
        <p:grpSpPr>
          <a:xfrm>
            <a:off x="2319857" y="5260721"/>
            <a:ext cx="2114905" cy="1093373"/>
            <a:chOff x="12824257" y="1384536"/>
            <a:chExt cx="572348" cy="813600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Группа 118"/>
          <p:cNvGrpSpPr/>
          <p:nvPr/>
        </p:nvGrpSpPr>
        <p:grpSpPr>
          <a:xfrm>
            <a:off x="8278470" y="5269659"/>
            <a:ext cx="2114905" cy="1102100"/>
            <a:chOff x="12824257" y="1384536"/>
            <a:chExt cx="572348" cy="813600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2826419" y="1384536"/>
              <a:ext cx="0" cy="813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3396605" y="1525915"/>
              <a:ext cx="0" cy="6696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12826419" y="2186750"/>
              <a:ext cx="570186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12824257" y="1392750"/>
              <a:ext cx="440312" cy="1309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13264569" y="1391187"/>
              <a:ext cx="132036" cy="1404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3264569" y="1387987"/>
              <a:ext cx="0" cy="15120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3257426" y="1528297"/>
              <a:ext cx="136800" cy="0"/>
            </a:xfrm>
            <a:prstGeom prst="line">
              <a:avLst/>
            </a:prstGeom>
            <a:ln w="22225">
              <a:solidFill>
                <a:srgbClr val="B3B4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25971" y="4174720"/>
            <a:ext cx="3519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9255</a:t>
            </a:r>
          </a:p>
          <a:p>
            <a:r>
              <a:rPr lang="ru-RU" dirty="0" smtClean="0"/>
              <a:t>В форме электронного документа</a:t>
            </a:r>
          </a:p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54570" y="5540962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4089</a:t>
            </a:r>
            <a:br>
              <a:rPr lang="ru-RU" dirty="0" smtClean="0"/>
            </a:br>
            <a:r>
              <a:rPr lang="ru-RU" dirty="0" smtClean="0"/>
              <a:t>Официальный сайт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254293" y="5353620"/>
            <a:ext cx="2301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2590</a:t>
            </a:r>
            <a:br>
              <a:rPr lang="ru-RU" dirty="0" smtClean="0"/>
            </a:br>
            <a:r>
              <a:rPr lang="ru-RU" dirty="0" smtClean="0"/>
              <a:t>Электронная почта </a:t>
            </a:r>
            <a:br>
              <a:rPr lang="ru-RU" dirty="0" smtClean="0"/>
            </a:br>
            <a:r>
              <a:rPr lang="ru-RU" dirty="0" smtClean="0"/>
              <a:t>Минобрнауки России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926199" y="5535263"/>
            <a:ext cx="800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2576</a:t>
            </a:r>
            <a:br>
              <a:rPr lang="ru-RU" dirty="0" smtClean="0"/>
            </a:br>
            <a:r>
              <a:rPr lang="ru-RU" dirty="0" smtClean="0"/>
              <a:t>МЭДО</a:t>
            </a: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068998" y="5026846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5412594" y="4988708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8638097" y="4988708"/>
            <a:ext cx="989199" cy="5255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9800" y="1877901"/>
            <a:ext cx="10250745" cy="5021819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3224" y="7327685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509421"/>
            <a:ext cx="109205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II.</a:t>
            </a:r>
            <a:r>
              <a:rPr lang="ru-RU" sz="4000" b="1" dirty="0" smtClean="0">
                <a:latin typeface="Marmelad Bold"/>
              </a:rPr>
              <a:t>ВЕДОМСТВЕННАЯ ПРИНАДЛЕЖНОСТЬ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44" name="Прямоугольник 43"/>
          <p:cNvSpPr/>
          <p:nvPr/>
        </p:nvSpPr>
        <p:spPr>
          <a:xfrm>
            <a:off x="1483743" y="2084443"/>
            <a:ext cx="9946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8474 (</a:t>
            </a:r>
            <a:r>
              <a:rPr lang="ru-RU" dirty="0"/>
              <a:t>83,5</a:t>
            </a:r>
            <a:r>
              <a:rPr lang="ru-RU" dirty="0" smtClean="0"/>
              <a:t>%) из  10154 </a:t>
            </a:r>
            <a:r>
              <a:rPr lang="ru-RU" dirty="0"/>
              <a:t>обращений поступило по вопросам, </a:t>
            </a:r>
            <a:r>
              <a:rPr lang="ru-RU" dirty="0" smtClean="0"/>
              <a:t>отнесенным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 компетенции Минобрнауки России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83376" y="2736608"/>
            <a:ext cx="83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883" y="2143436"/>
            <a:ext cx="117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9720" y="2688100"/>
            <a:ext cx="501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Иные обращения направлены по компетенции:</a:t>
            </a:r>
            <a:endParaRPr lang="ru-RU" b="1" dirty="0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44024"/>
              </p:ext>
            </p:extLst>
          </p:nvPr>
        </p:nvGraphicFramePr>
        <p:xfrm>
          <a:off x="1499720" y="3155946"/>
          <a:ext cx="9930280" cy="358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453"/>
                <a:gridCol w="2061827"/>
              </a:tblGrid>
              <a:tr h="6173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Наименование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Министерство просвещения Российской Федерации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1084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Федеральная служба по надзору в сфере образования и науки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Министерство здравоохранения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Министерство обороны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Региональные органы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Иные органы и организации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273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4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Итого: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1680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9800" y="1918077"/>
            <a:ext cx="13717800" cy="756882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3224" y="7327685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509421"/>
            <a:ext cx="122921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III.</a:t>
            </a:r>
            <a:r>
              <a:rPr lang="ru-RU" sz="4000" b="1" dirty="0" smtClean="0">
                <a:latin typeface="Marmelad Bold"/>
              </a:rPr>
              <a:t>ОБЗОР ТЕМАТИКИ ОБРАЩЕНИЙ ГРАЖДАН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83376" y="2736608"/>
            <a:ext cx="83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072" y="1908819"/>
            <a:ext cx="132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Обзор тематики обращений граждан, юридических лиц и общественных объединений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/>
              <a:t>период с 1 </a:t>
            </a:r>
            <a:r>
              <a:rPr lang="ru-RU" b="1" dirty="0" smtClean="0"/>
              <a:t>июля </a:t>
            </a:r>
            <a:r>
              <a:rPr lang="ru-RU" b="1" dirty="0"/>
              <a:t>по 30 </a:t>
            </a:r>
            <a:r>
              <a:rPr lang="ru-RU" b="1" dirty="0" smtClean="0"/>
              <a:t>сентября </a:t>
            </a:r>
            <a:r>
              <a:rPr lang="ru-RU" b="1" dirty="0"/>
              <a:t>2022 г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57375"/>
              </p:ext>
            </p:extLst>
          </p:nvPr>
        </p:nvGraphicFramePr>
        <p:xfrm>
          <a:off x="1588908" y="2600153"/>
          <a:ext cx="13117692" cy="67334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5490"/>
                <a:gridCol w="8036402"/>
                <a:gridCol w="2209800"/>
                <a:gridCol w="2286000"/>
              </a:tblGrid>
              <a:tr h="807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Категория вопросов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Общее количество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от поступивших по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принадлежности, 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1916" marR="31916" marT="0" marB="0" anchor="ctr"/>
                </a:tc>
              </a:tr>
              <a:tr h="410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стандарты, требования к образовательному процессу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1710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07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Поступление в образовательные организации высшего образования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поступление в вуз онлайн, жалобы на приемные комиссии вузов, поступление иностранных студентов)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8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Выполнение основных принципов взаимоотношений между государствами. Ведение международной политики (поступление в вузы и переводы в вузы России иностранных граждан)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8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федеральных государственных органов, министерств и других федеральных органов исполнительной власти. Принимаемые решения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5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выезда из Российской Федерации и въезда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Российскую Федерацию, выдача виз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иностранных студентов)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8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Присвоение ученых степеней и званий. Работа Высшей аттестационной комиссии Министерства образования и науки Российской Федерации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Мобилизация. Отсрочка от призыва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9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Условия проведения образовательного процесса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3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Конфликтные ситуации в образовательных организациях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увольнение и восстановление  на работе 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0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9800" y="1918077"/>
            <a:ext cx="13717800" cy="756882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3224" y="7327685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509421"/>
            <a:ext cx="122921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III.</a:t>
            </a:r>
            <a:r>
              <a:rPr lang="ru-RU" sz="4000" b="1" dirty="0" smtClean="0">
                <a:latin typeface="Marmelad Bold"/>
              </a:rPr>
              <a:t>ОБЗОР ТЕМАТИКИ ОБРАЩЕНИЙ ГРАЖДАН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83376" y="2736608"/>
            <a:ext cx="83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072" y="1908819"/>
            <a:ext cx="132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Обзор тематики обращений граждан, юридических лиц и общественных объединений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/>
              <a:t>период с 1 </a:t>
            </a:r>
            <a:r>
              <a:rPr lang="ru-RU" b="1" dirty="0" smtClean="0"/>
              <a:t>июля </a:t>
            </a:r>
            <a:r>
              <a:rPr lang="ru-RU" b="1" dirty="0"/>
              <a:t>по 30 </a:t>
            </a:r>
            <a:r>
              <a:rPr lang="ru-RU" b="1" dirty="0" smtClean="0"/>
              <a:t>сентября </a:t>
            </a:r>
            <a:r>
              <a:rPr lang="ru-RU" b="1" dirty="0"/>
              <a:t>2022 г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84914"/>
              </p:ext>
            </p:extLst>
          </p:nvPr>
        </p:nvGraphicFramePr>
        <p:xfrm>
          <a:off x="1588908" y="2600155"/>
          <a:ext cx="13117692" cy="67527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5490"/>
                <a:gridCol w="8493602"/>
                <a:gridCol w="1828800"/>
                <a:gridCol w="2209800"/>
              </a:tblGrid>
              <a:tr h="804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6" marR="31916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Категория вопросов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Общее количество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от поступивших по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принадлежности, 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1916" marR="31916" marT="0" marB="0" anchor="ctr"/>
                </a:tc>
              </a:tr>
              <a:tr h="441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качества в сфере образования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2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научных организаций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их руководителей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2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научных исследований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о научных открытиях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изобретениях граждан)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4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Места для проживания обучающихся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5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Трудоустройство и занятость населения (в том числе выпускников вузов)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2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Стипендии, материальная помощь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другие денежные выплаты обучающимся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3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Восстановление утраченных документов об образовании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99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награды. Высшие степени и знаки отличия. Почетные звания. Знаки, значки. Награждение государственными наградами. Поиск наград,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запросы архивных данных Минобрнауки России о награждении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1,13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итоговая аттестация обучающихся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1,12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2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услуга по предоставлению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апостиля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российских официальных документах, подлежащих вывозу за пределы Российской Федерации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9800" y="1918077"/>
            <a:ext cx="13717800" cy="756882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3224" y="7327685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509421"/>
            <a:ext cx="122921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III.</a:t>
            </a:r>
            <a:r>
              <a:rPr lang="ru-RU" sz="4000" b="1" dirty="0" smtClean="0">
                <a:latin typeface="Marmelad Bold"/>
              </a:rPr>
              <a:t>ОБЗОР ТЕМАТИКИ ОБРАЩЕНИЙ ГРАЖДАН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83376" y="2736608"/>
            <a:ext cx="83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072" y="1908819"/>
            <a:ext cx="132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Обзор тематики обращений граждан, юридических лиц и общественных объединений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/>
              <a:t>период с </a:t>
            </a:r>
            <a:r>
              <a:rPr lang="ru-RU" b="1" dirty="0" smtClean="0"/>
              <a:t>1 </a:t>
            </a:r>
            <a:r>
              <a:rPr lang="ru-RU" b="1" dirty="0"/>
              <a:t>июля по 30 сентября 2022 г.</a:t>
            </a:r>
            <a:endParaRPr lang="ru-RU" b="1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51319"/>
              </p:ext>
            </p:extLst>
          </p:nvPr>
        </p:nvGraphicFramePr>
        <p:xfrm>
          <a:off x="1588908" y="2600155"/>
          <a:ext cx="13117692" cy="67343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5490"/>
                <a:gridCol w="8417402"/>
                <a:gridCol w="1828800"/>
                <a:gridCol w="2286000"/>
              </a:tblGrid>
              <a:tr h="955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6" marR="31916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Категория вопросов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Общее количество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от поступивших по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принадлежности, 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1916" marR="31916" marT="0" marB="0" anchor="ctr"/>
                </a:tc>
              </a:tr>
              <a:tr h="67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Дистанционное образование, нарушения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санитарно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эпидемиологических мер (в том числе по COVID-19)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7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Профессиональные стандарты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(соответствие полученного образования профессиональным стандартам)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4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 реализация научной политики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4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общественных мероприятий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Образование, полученное в иностранном государстве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7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Заработная плата, система оплаты труда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педагогических работников)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Материально-техническое и информационное обеспечение научной деятельности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4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Приватизация жилого фонда/земельных участков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4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Трудовые конфликты. Разрешение трудовых споров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0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Трудовые отношения. Заключение, изменение и прекращение трудового договора (в том числе руководители подведомственных организаций)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4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Здравоохранение. Медицинская помощь и лечение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0,27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4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369800" y="1918077"/>
            <a:ext cx="13717800" cy="7568823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TextBox 6"/>
          <p:cNvSpPr txBox="1"/>
          <p:nvPr/>
        </p:nvSpPr>
        <p:spPr>
          <a:xfrm>
            <a:off x="6244318" y="4388811"/>
            <a:ext cx="3092017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5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3224" y="7327685"/>
            <a:ext cx="7516191" cy="29134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7747" y="1349932"/>
            <a:ext cx="4887089" cy="61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790326" y="1063767"/>
            <a:ext cx="6515097" cy="6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315184" y="5479989"/>
            <a:ext cx="5714235" cy="992088"/>
            <a:chOff x="0" y="-51026"/>
            <a:chExt cx="7618980" cy="1322784"/>
          </a:xfrm>
        </p:grpSpPr>
        <p:sp>
          <p:nvSpPr>
            <p:cNvPr id="19" name="TextBox 19"/>
            <p:cNvSpPr txBox="1"/>
            <p:nvPr/>
          </p:nvSpPr>
          <p:spPr>
            <a:xfrm>
              <a:off x="19536" y="-51026"/>
              <a:ext cx="7599444" cy="707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15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50419"/>
              <a:ext cx="7610100" cy="5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endParaRPr lang="en-US" sz="3510" spc="70" dirty="0">
                <a:solidFill>
                  <a:srgbClr val="243F82"/>
                </a:solidFill>
                <a:latin typeface="Marmelad Bold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95220" y="509421"/>
            <a:ext cx="122921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latin typeface="Marmelad Bold"/>
              </a:rPr>
              <a:t>III.</a:t>
            </a:r>
            <a:r>
              <a:rPr lang="ru-RU" sz="4000" b="1" dirty="0" smtClean="0">
                <a:latin typeface="Marmelad Bold"/>
              </a:rPr>
              <a:t>ОБЗОР ТЕМАТИКИ ОБРАЩЕНИЙ ГРАЖДАН</a:t>
            </a:r>
            <a:endParaRPr lang="ru-RU" sz="9600" b="1" dirty="0">
              <a:latin typeface="Marmela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54014" y="8058566"/>
            <a:ext cx="1313580" cy="25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-1318929" y="4294837"/>
            <a:ext cx="5103473" cy="75174"/>
            <a:chOff x="462347" y="304800"/>
            <a:chExt cx="10806822" cy="203201"/>
          </a:xfrm>
        </p:grpSpPr>
        <p:sp>
          <p:nvSpPr>
            <p:cNvPr id="27" name="Freeform 27"/>
            <p:cNvSpPr/>
            <p:nvPr/>
          </p:nvSpPr>
          <p:spPr>
            <a:xfrm>
              <a:off x="462347" y="304800"/>
              <a:ext cx="10806822" cy="203201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3410" y="1609183"/>
            <a:ext cx="4342203" cy="300695"/>
            <a:chOff x="0" y="0"/>
            <a:chExt cx="9194800" cy="812800"/>
          </a:xfrm>
        </p:grpSpPr>
        <p:sp>
          <p:nvSpPr>
            <p:cNvPr id="29" name="Freeform 29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276831" y="1609183"/>
            <a:ext cx="4342203" cy="300695"/>
            <a:chOff x="0" y="0"/>
            <a:chExt cx="9194800" cy="812800"/>
          </a:xfrm>
        </p:grpSpPr>
        <p:sp>
          <p:nvSpPr>
            <p:cNvPr id="31" name="Freeform 31"/>
            <p:cNvSpPr/>
            <p:nvPr/>
          </p:nvSpPr>
          <p:spPr>
            <a:xfrm>
              <a:off x="462348" y="304800"/>
              <a:ext cx="10806821" cy="203200"/>
            </a:xfrm>
            <a:custGeom>
              <a:avLst/>
              <a:gdLst/>
              <a:ahLst/>
              <a:cxnLst/>
              <a:rect l="l" t="t" r="r" b="b"/>
              <a:pathLst>
                <a:path w="10806821" h="203200">
                  <a:moveTo>
                    <a:pt x="131791" y="0"/>
                  </a:moveTo>
                  <a:cubicBezTo>
                    <a:pt x="204276" y="0"/>
                    <a:pt x="263581" y="45720"/>
                    <a:pt x="263581" y="101600"/>
                  </a:cubicBezTo>
                  <a:cubicBezTo>
                    <a:pt x="263581" y="157480"/>
                    <a:pt x="204276" y="203200"/>
                    <a:pt x="131791" y="203200"/>
                  </a:cubicBezTo>
                  <a:cubicBezTo>
                    <a:pt x="59306" y="203200"/>
                    <a:pt x="0" y="157480"/>
                    <a:pt x="0" y="101600"/>
                  </a:cubicBezTo>
                  <a:cubicBezTo>
                    <a:pt x="0" y="45720"/>
                    <a:pt x="59306" y="0"/>
                    <a:pt x="131791" y="0"/>
                  </a:cubicBezTo>
                  <a:close/>
                  <a:moveTo>
                    <a:pt x="658953" y="0"/>
                  </a:moveTo>
                  <a:cubicBezTo>
                    <a:pt x="731437" y="0"/>
                    <a:pt x="790743" y="45720"/>
                    <a:pt x="790743" y="101600"/>
                  </a:cubicBezTo>
                  <a:cubicBezTo>
                    <a:pt x="790743" y="157480"/>
                    <a:pt x="731437" y="203200"/>
                    <a:pt x="658953" y="203200"/>
                  </a:cubicBezTo>
                  <a:cubicBezTo>
                    <a:pt x="586468" y="203200"/>
                    <a:pt x="527162" y="157480"/>
                    <a:pt x="527162" y="101600"/>
                  </a:cubicBezTo>
                  <a:cubicBezTo>
                    <a:pt x="527162" y="45720"/>
                    <a:pt x="586468" y="0"/>
                    <a:pt x="658953" y="0"/>
                  </a:cubicBezTo>
                  <a:close/>
                  <a:moveTo>
                    <a:pt x="1186115" y="0"/>
                  </a:moveTo>
                  <a:cubicBezTo>
                    <a:pt x="1258599" y="0"/>
                    <a:pt x="1317905" y="45720"/>
                    <a:pt x="1317905" y="101600"/>
                  </a:cubicBezTo>
                  <a:cubicBezTo>
                    <a:pt x="1317905" y="157480"/>
                    <a:pt x="1258599" y="203200"/>
                    <a:pt x="1186115" y="203200"/>
                  </a:cubicBezTo>
                  <a:cubicBezTo>
                    <a:pt x="1113630" y="203200"/>
                    <a:pt x="1054324" y="157480"/>
                    <a:pt x="1054324" y="101600"/>
                  </a:cubicBezTo>
                  <a:cubicBezTo>
                    <a:pt x="1054324" y="45720"/>
                    <a:pt x="1113630" y="0"/>
                    <a:pt x="1186115" y="0"/>
                  </a:cubicBezTo>
                  <a:close/>
                  <a:moveTo>
                    <a:pt x="1713277" y="0"/>
                  </a:moveTo>
                  <a:cubicBezTo>
                    <a:pt x="1785761" y="0"/>
                    <a:pt x="1845067" y="45720"/>
                    <a:pt x="1845067" y="101600"/>
                  </a:cubicBezTo>
                  <a:cubicBezTo>
                    <a:pt x="1845067" y="157480"/>
                    <a:pt x="1785761" y="203200"/>
                    <a:pt x="1713277" y="203200"/>
                  </a:cubicBezTo>
                  <a:cubicBezTo>
                    <a:pt x="1640792" y="203200"/>
                    <a:pt x="1581486" y="157480"/>
                    <a:pt x="1581486" y="101600"/>
                  </a:cubicBezTo>
                  <a:cubicBezTo>
                    <a:pt x="1581486" y="45720"/>
                    <a:pt x="1640792" y="0"/>
                    <a:pt x="1713277" y="0"/>
                  </a:cubicBezTo>
                  <a:close/>
                  <a:moveTo>
                    <a:pt x="2240439" y="0"/>
                  </a:moveTo>
                  <a:cubicBezTo>
                    <a:pt x="2312923" y="0"/>
                    <a:pt x="2372229" y="45720"/>
                    <a:pt x="2372229" y="101600"/>
                  </a:cubicBezTo>
                  <a:cubicBezTo>
                    <a:pt x="2372229" y="157480"/>
                    <a:pt x="2312923" y="203200"/>
                    <a:pt x="2240439" y="203200"/>
                  </a:cubicBezTo>
                  <a:cubicBezTo>
                    <a:pt x="2167954" y="203200"/>
                    <a:pt x="2108648" y="157480"/>
                    <a:pt x="2108648" y="101600"/>
                  </a:cubicBezTo>
                  <a:cubicBezTo>
                    <a:pt x="2108648" y="45720"/>
                    <a:pt x="2167954" y="0"/>
                    <a:pt x="2240439" y="0"/>
                  </a:cubicBezTo>
                  <a:close/>
                  <a:moveTo>
                    <a:pt x="2767601" y="0"/>
                  </a:moveTo>
                  <a:cubicBezTo>
                    <a:pt x="2840086" y="0"/>
                    <a:pt x="2899391" y="45720"/>
                    <a:pt x="2899391" y="101600"/>
                  </a:cubicBezTo>
                  <a:cubicBezTo>
                    <a:pt x="2899391" y="157480"/>
                    <a:pt x="2840086" y="203200"/>
                    <a:pt x="2767601" y="203200"/>
                  </a:cubicBezTo>
                  <a:cubicBezTo>
                    <a:pt x="2695116" y="203200"/>
                    <a:pt x="2635810" y="157480"/>
                    <a:pt x="2635810" y="101600"/>
                  </a:cubicBezTo>
                  <a:cubicBezTo>
                    <a:pt x="2635810" y="45720"/>
                    <a:pt x="2695116" y="0"/>
                    <a:pt x="2767601" y="0"/>
                  </a:cubicBezTo>
                  <a:close/>
                  <a:moveTo>
                    <a:pt x="3294763" y="0"/>
                  </a:moveTo>
                  <a:cubicBezTo>
                    <a:pt x="3367248" y="0"/>
                    <a:pt x="3426553" y="45720"/>
                    <a:pt x="3426553" y="101600"/>
                  </a:cubicBezTo>
                  <a:cubicBezTo>
                    <a:pt x="3426553" y="157480"/>
                    <a:pt x="3367248" y="203200"/>
                    <a:pt x="3294763" y="203200"/>
                  </a:cubicBezTo>
                  <a:cubicBezTo>
                    <a:pt x="3222278" y="203200"/>
                    <a:pt x="3162972" y="157480"/>
                    <a:pt x="3162972" y="101600"/>
                  </a:cubicBezTo>
                  <a:cubicBezTo>
                    <a:pt x="3162972" y="45720"/>
                    <a:pt x="3222278" y="0"/>
                    <a:pt x="3294763" y="0"/>
                  </a:cubicBezTo>
                  <a:close/>
                  <a:moveTo>
                    <a:pt x="3821925" y="0"/>
                  </a:moveTo>
                  <a:cubicBezTo>
                    <a:pt x="3894410" y="0"/>
                    <a:pt x="3953715" y="45720"/>
                    <a:pt x="3953715" y="101600"/>
                  </a:cubicBezTo>
                  <a:cubicBezTo>
                    <a:pt x="3953715" y="157480"/>
                    <a:pt x="3894410" y="203200"/>
                    <a:pt x="3821925" y="203200"/>
                  </a:cubicBezTo>
                  <a:cubicBezTo>
                    <a:pt x="3749440" y="203200"/>
                    <a:pt x="3690134" y="157480"/>
                    <a:pt x="3690134" y="101600"/>
                  </a:cubicBezTo>
                  <a:cubicBezTo>
                    <a:pt x="3690134" y="45720"/>
                    <a:pt x="3749440" y="0"/>
                    <a:pt x="3821925" y="0"/>
                  </a:cubicBezTo>
                  <a:close/>
                  <a:moveTo>
                    <a:pt x="4349087" y="0"/>
                  </a:moveTo>
                  <a:cubicBezTo>
                    <a:pt x="4421572" y="0"/>
                    <a:pt x="4480877" y="45720"/>
                    <a:pt x="4480877" y="101600"/>
                  </a:cubicBezTo>
                  <a:cubicBezTo>
                    <a:pt x="4480877" y="157480"/>
                    <a:pt x="4421572" y="203200"/>
                    <a:pt x="4349087" y="203200"/>
                  </a:cubicBezTo>
                  <a:cubicBezTo>
                    <a:pt x="4276602" y="203200"/>
                    <a:pt x="4217296" y="157480"/>
                    <a:pt x="4217296" y="101600"/>
                  </a:cubicBezTo>
                  <a:cubicBezTo>
                    <a:pt x="4217296" y="45720"/>
                    <a:pt x="4276602" y="0"/>
                    <a:pt x="4349087" y="0"/>
                  </a:cubicBezTo>
                  <a:close/>
                  <a:moveTo>
                    <a:pt x="4876249" y="0"/>
                  </a:moveTo>
                  <a:cubicBezTo>
                    <a:pt x="4948734" y="0"/>
                    <a:pt x="5008039" y="45720"/>
                    <a:pt x="5008039" y="101600"/>
                  </a:cubicBezTo>
                  <a:cubicBezTo>
                    <a:pt x="5008039" y="157480"/>
                    <a:pt x="4948734" y="203200"/>
                    <a:pt x="4876249" y="203200"/>
                  </a:cubicBezTo>
                  <a:cubicBezTo>
                    <a:pt x="4803764" y="203200"/>
                    <a:pt x="4744458" y="157480"/>
                    <a:pt x="4744458" y="101600"/>
                  </a:cubicBezTo>
                  <a:cubicBezTo>
                    <a:pt x="4744458" y="45720"/>
                    <a:pt x="4803764" y="0"/>
                    <a:pt x="4876249" y="0"/>
                  </a:cubicBezTo>
                  <a:close/>
                  <a:moveTo>
                    <a:pt x="5403411" y="0"/>
                  </a:moveTo>
                  <a:cubicBezTo>
                    <a:pt x="5475896" y="0"/>
                    <a:pt x="5535201" y="45720"/>
                    <a:pt x="5535201" y="101600"/>
                  </a:cubicBezTo>
                  <a:cubicBezTo>
                    <a:pt x="5535201" y="157480"/>
                    <a:pt x="5475896" y="203200"/>
                    <a:pt x="5403411" y="203200"/>
                  </a:cubicBezTo>
                  <a:cubicBezTo>
                    <a:pt x="5330926" y="203200"/>
                    <a:pt x="5271620" y="157480"/>
                    <a:pt x="5271620" y="101600"/>
                  </a:cubicBezTo>
                  <a:cubicBezTo>
                    <a:pt x="5271620" y="45720"/>
                    <a:pt x="5330926" y="0"/>
                    <a:pt x="5403411" y="0"/>
                  </a:cubicBezTo>
                  <a:close/>
                  <a:moveTo>
                    <a:pt x="5930573" y="0"/>
                  </a:moveTo>
                  <a:cubicBezTo>
                    <a:pt x="6003058" y="0"/>
                    <a:pt x="6062363" y="45720"/>
                    <a:pt x="6062363" y="101600"/>
                  </a:cubicBezTo>
                  <a:cubicBezTo>
                    <a:pt x="6062363" y="157480"/>
                    <a:pt x="6003058" y="203200"/>
                    <a:pt x="5930573" y="203200"/>
                  </a:cubicBezTo>
                  <a:cubicBezTo>
                    <a:pt x="5858088" y="203200"/>
                    <a:pt x="5798782" y="157480"/>
                    <a:pt x="5798782" y="101600"/>
                  </a:cubicBezTo>
                  <a:cubicBezTo>
                    <a:pt x="5798782" y="45720"/>
                    <a:pt x="5858088" y="0"/>
                    <a:pt x="5930573" y="0"/>
                  </a:cubicBezTo>
                  <a:close/>
                  <a:moveTo>
                    <a:pt x="6457735" y="0"/>
                  </a:moveTo>
                  <a:cubicBezTo>
                    <a:pt x="6530220" y="0"/>
                    <a:pt x="6589525" y="45720"/>
                    <a:pt x="6589525" y="101600"/>
                  </a:cubicBezTo>
                  <a:cubicBezTo>
                    <a:pt x="6589525" y="157480"/>
                    <a:pt x="6530220" y="203200"/>
                    <a:pt x="6457735" y="203200"/>
                  </a:cubicBezTo>
                  <a:cubicBezTo>
                    <a:pt x="6385250" y="203200"/>
                    <a:pt x="6325945" y="157480"/>
                    <a:pt x="6325945" y="101600"/>
                  </a:cubicBezTo>
                  <a:cubicBezTo>
                    <a:pt x="6325945" y="45720"/>
                    <a:pt x="6385250" y="0"/>
                    <a:pt x="6457735" y="0"/>
                  </a:cubicBezTo>
                  <a:close/>
                  <a:moveTo>
                    <a:pt x="6984897" y="0"/>
                  </a:moveTo>
                  <a:cubicBezTo>
                    <a:pt x="7057381" y="0"/>
                    <a:pt x="7116687" y="45720"/>
                    <a:pt x="7116687" y="101600"/>
                  </a:cubicBezTo>
                  <a:cubicBezTo>
                    <a:pt x="7116687" y="157480"/>
                    <a:pt x="7057381" y="203200"/>
                    <a:pt x="6984897" y="203200"/>
                  </a:cubicBezTo>
                  <a:cubicBezTo>
                    <a:pt x="6912412" y="203200"/>
                    <a:pt x="6853106" y="157480"/>
                    <a:pt x="6853106" y="101600"/>
                  </a:cubicBezTo>
                  <a:cubicBezTo>
                    <a:pt x="6853106" y="45720"/>
                    <a:pt x="6912412" y="0"/>
                    <a:pt x="6984897" y="0"/>
                  </a:cubicBezTo>
                  <a:close/>
                  <a:moveTo>
                    <a:pt x="7512059" y="0"/>
                  </a:moveTo>
                  <a:cubicBezTo>
                    <a:pt x="7584544" y="0"/>
                    <a:pt x="7643849" y="45720"/>
                    <a:pt x="7643849" y="101600"/>
                  </a:cubicBezTo>
                  <a:cubicBezTo>
                    <a:pt x="7643849" y="157480"/>
                    <a:pt x="7584544" y="203200"/>
                    <a:pt x="7512059" y="203200"/>
                  </a:cubicBezTo>
                  <a:cubicBezTo>
                    <a:pt x="7439574" y="203200"/>
                    <a:pt x="7380269" y="157480"/>
                    <a:pt x="7380269" y="101600"/>
                  </a:cubicBezTo>
                  <a:cubicBezTo>
                    <a:pt x="7380269" y="45720"/>
                    <a:pt x="7439574" y="0"/>
                    <a:pt x="7512059" y="0"/>
                  </a:cubicBezTo>
                  <a:close/>
                  <a:moveTo>
                    <a:pt x="8039221" y="0"/>
                  </a:moveTo>
                  <a:cubicBezTo>
                    <a:pt x="8111705" y="0"/>
                    <a:pt x="8171011" y="45720"/>
                    <a:pt x="8171011" y="101600"/>
                  </a:cubicBezTo>
                  <a:cubicBezTo>
                    <a:pt x="8171011" y="157480"/>
                    <a:pt x="8111705" y="203200"/>
                    <a:pt x="8039221" y="203200"/>
                  </a:cubicBezTo>
                  <a:cubicBezTo>
                    <a:pt x="7966736" y="203200"/>
                    <a:pt x="7907430" y="157480"/>
                    <a:pt x="7907430" y="101600"/>
                  </a:cubicBezTo>
                  <a:cubicBezTo>
                    <a:pt x="7907430" y="45720"/>
                    <a:pt x="7966736" y="0"/>
                    <a:pt x="8039221" y="0"/>
                  </a:cubicBezTo>
                  <a:close/>
                  <a:moveTo>
                    <a:pt x="8566383" y="0"/>
                  </a:moveTo>
                  <a:cubicBezTo>
                    <a:pt x="8638868" y="0"/>
                    <a:pt x="8698173" y="45720"/>
                    <a:pt x="8698173" y="101600"/>
                  </a:cubicBezTo>
                  <a:cubicBezTo>
                    <a:pt x="8698173" y="157480"/>
                    <a:pt x="8638868" y="203200"/>
                    <a:pt x="8566383" y="203200"/>
                  </a:cubicBezTo>
                  <a:cubicBezTo>
                    <a:pt x="8493898" y="203200"/>
                    <a:pt x="8434593" y="157480"/>
                    <a:pt x="8434593" y="101600"/>
                  </a:cubicBezTo>
                  <a:cubicBezTo>
                    <a:pt x="8434593" y="45720"/>
                    <a:pt x="8493898" y="0"/>
                    <a:pt x="8566383" y="0"/>
                  </a:cubicBezTo>
                  <a:close/>
                  <a:moveTo>
                    <a:pt x="9093545" y="0"/>
                  </a:moveTo>
                  <a:cubicBezTo>
                    <a:pt x="9166029" y="0"/>
                    <a:pt x="9225335" y="45720"/>
                    <a:pt x="9225335" y="101600"/>
                  </a:cubicBezTo>
                  <a:cubicBezTo>
                    <a:pt x="9225335" y="157480"/>
                    <a:pt x="9166029" y="203200"/>
                    <a:pt x="9093545" y="203200"/>
                  </a:cubicBezTo>
                  <a:cubicBezTo>
                    <a:pt x="9021060" y="203200"/>
                    <a:pt x="8961754" y="157480"/>
                    <a:pt x="8961754" y="101600"/>
                  </a:cubicBezTo>
                  <a:cubicBezTo>
                    <a:pt x="8961754" y="45720"/>
                    <a:pt x="9021060" y="0"/>
                    <a:pt x="9093545" y="0"/>
                  </a:cubicBezTo>
                  <a:close/>
                  <a:moveTo>
                    <a:pt x="9620707" y="0"/>
                  </a:moveTo>
                  <a:cubicBezTo>
                    <a:pt x="9693192" y="0"/>
                    <a:pt x="9752497" y="45720"/>
                    <a:pt x="9752497" y="101600"/>
                  </a:cubicBezTo>
                  <a:cubicBezTo>
                    <a:pt x="9752497" y="157480"/>
                    <a:pt x="9693192" y="203200"/>
                    <a:pt x="9620707" y="203200"/>
                  </a:cubicBezTo>
                  <a:cubicBezTo>
                    <a:pt x="9548222" y="203200"/>
                    <a:pt x="9488917" y="157480"/>
                    <a:pt x="9488917" y="101600"/>
                  </a:cubicBezTo>
                  <a:cubicBezTo>
                    <a:pt x="9488917" y="45720"/>
                    <a:pt x="9548222" y="0"/>
                    <a:pt x="9620707" y="0"/>
                  </a:cubicBezTo>
                  <a:close/>
                  <a:moveTo>
                    <a:pt x="10147869" y="0"/>
                  </a:moveTo>
                  <a:cubicBezTo>
                    <a:pt x="10220353" y="0"/>
                    <a:pt x="10279659" y="45720"/>
                    <a:pt x="10279659" y="101600"/>
                  </a:cubicBezTo>
                  <a:cubicBezTo>
                    <a:pt x="10279659" y="157480"/>
                    <a:pt x="10220353" y="203200"/>
                    <a:pt x="10147869" y="203200"/>
                  </a:cubicBezTo>
                  <a:cubicBezTo>
                    <a:pt x="10075384" y="203200"/>
                    <a:pt x="10016078" y="157480"/>
                    <a:pt x="10016078" y="101600"/>
                  </a:cubicBezTo>
                  <a:cubicBezTo>
                    <a:pt x="10016078" y="45720"/>
                    <a:pt x="10075384" y="0"/>
                    <a:pt x="10147869" y="0"/>
                  </a:cubicBezTo>
                  <a:close/>
                  <a:moveTo>
                    <a:pt x="10675031" y="0"/>
                  </a:moveTo>
                  <a:cubicBezTo>
                    <a:pt x="10747516" y="0"/>
                    <a:pt x="10806822" y="45720"/>
                    <a:pt x="10806822" y="101600"/>
                  </a:cubicBezTo>
                  <a:cubicBezTo>
                    <a:pt x="10806822" y="157480"/>
                    <a:pt x="10747516" y="203200"/>
                    <a:pt x="10675031" y="203200"/>
                  </a:cubicBezTo>
                  <a:cubicBezTo>
                    <a:pt x="10602546" y="203200"/>
                    <a:pt x="10543241" y="157480"/>
                    <a:pt x="10543241" y="101600"/>
                  </a:cubicBezTo>
                  <a:cubicBezTo>
                    <a:pt x="10543241" y="45720"/>
                    <a:pt x="10602546" y="0"/>
                    <a:pt x="10675031" y="0"/>
                  </a:cubicBezTo>
                  <a:close/>
                </a:path>
              </a:pathLst>
            </a:custGeom>
            <a:solidFill>
              <a:srgbClr val="243F82"/>
            </a:solidFill>
          </p:spPr>
        </p:sp>
      </p:grpSp>
      <p:sp>
        <p:nvSpPr>
          <p:cNvPr id="63" name="Прямоугольник 62"/>
          <p:cNvSpPr/>
          <p:nvPr/>
        </p:nvSpPr>
        <p:spPr>
          <a:xfrm>
            <a:off x="8274093" y="3697066"/>
            <a:ext cx="104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83376" y="2736608"/>
            <a:ext cx="838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072" y="1908819"/>
            <a:ext cx="132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Обзор тематики обращений граждан, юридических лиц и общественных объединений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/>
              <a:t>период </a:t>
            </a:r>
            <a:r>
              <a:rPr lang="ru-RU" b="1" dirty="0"/>
              <a:t>с 1 июля по 30 сентября 2022 г.</a:t>
            </a:r>
            <a:endParaRPr lang="ru-RU" b="1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80888"/>
              </p:ext>
            </p:extLst>
          </p:nvPr>
        </p:nvGraphicFramePr>
        <p:xfrm>
          <a:off x="1588908" y="2600155"/>
          <a:ext cx="13117692" cy="50390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0892"/>
                <a:gridCol w="8458200"/>
                <a:gridCol w="1752600"/>
                <a:gridCol w="2286000"/>
              </a:tblGrid>
              <a:tr h="820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6" marR="31916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Категория вопросов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Общее количество</a:t>
                      </a:r>
                    </a:p>
                  </a:txBody>
                  <a:tcPr marL="31916" marR="319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от поступивших по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принадлежности, 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1916" marR="31916" marT="0" marB="0" anchor="ctr"/>
                </a:tc>
              </a:tr>
              <a:tr h="57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Эффективность использования государственного имущества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0,25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Интеллектуальная собственность. Патенты, соблюдение авторского права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смежных прав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Создание, реорганизация 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ликвидация образовательных организаций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0,15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7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 социальной поддержки и стимулирования ученых и научных работников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0,11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9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Переподготовка и повышение квалификации педагогических работников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Международное сотрудничество в сфере науки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3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категории вопросов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8474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8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801</Words>
  <Application>Microsoft Office PowerPoint</Application>
  <PresentationFormat>Произвольный</PresentationFormat>
  <Paragraphs>269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Wingdings</vt:lpstr>
      <vt:lpstr>Cambria</vt:lpstr>
      <vt:lpstr>Calibri</vt:lpstr>
      <vt:lpstr>Marmelad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Черно-желтый Современный Дизайн Студия Бренд Руководство Презентация</dc:title>
  <dc:creator>Лихарев Владислав Александрович</dc:creator>
  <cp:lastModifiedBy>Фатеева Анастасия Михайловна</cp:lastModifiedBy>
  <cp:revision>53</cp:revision>
  <dcterms:created xsi:type="dcterms:W3CDTF">2006-08-16T00:00:00Z</dcterms:created>
  <dcterms:modified xsi:type="dcterms:W3CDTF">2022-10-07T14:01:37Z</dcterms:modified>
  <dc:identifier>DAET9aUq79s</dc:identifier>
</cp:coreProperties>
</file>